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57" r:id="rId3"/>
    <p:sldId id="258" r:id="rId4"/>
    <p:sldId id="259" r:id="rId5"/>
    <p:sldId id="278" r:id="rId6"/>
    <p:sldId id="260" r:id="rId7"/>
    <p:sldId id="261" r:id="rId8"/>
    <p:sldId id="262" r:id="rId9"/>
    <p:sldId id="279" r:id="rId10"/>
    <p:sldId id="263" r:id="rId11"/>
    <p:sldId id="264" r:id="rId12"/>
    <p:sldId id="265" r:id="rId13"/>
    <p:sldId id="282" r:id="rId14"/>
    <p:sldId id="284" r:id="rId15"/>
    <p:sldId id="280" r:id="rId16"/>
    <p:sldId id="266" r:id="rId17"/>
    <p:sldId id="267" r:id="rId18"/>
    <p:sldId id="285" r:id="rId19"/>
    <p:sldId id="286" r:id="rId20"/>
    <p:sldId id="268" r:id="rId21"/>
    <p:sldId id="269" r:id="rId22"/>
    <p:sldId id="270" r:id="rId23"/>
    <p:sldId id="271" r:id="rId24"/>
    <p:sldId id="272" r:id="rId25"/>
    <p:sldId id="273" r:id="rId26"/>
    <p:sldId id="274" r:id="rId27"/>
    <p:sldId id="28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43"/>
    <p:restoredTop sz="94258"/>
  </p:normalViewPr>
  <p:slideViewPr>
    <p:cSldViewPr snapToGrid="0" snapToObjects="1">
      <p:cViewPr varScale="1">
        <p:scale>
          <a:sx n="68" d="100"/>
          <a:sy n="68" d="100"/>
        </p:scale>
        <p:origin x="64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edict Gaster" userId="8e456d75-b8da-4f12-91b0-58475f3ba59f" providerId="ADAL" clId="{F032774B-6EB8-DF4B-83D4-9F73D04E812D}"/>
    <pc:docChg chg="modSld">
      <pc:chgData name="Benedict Gaster" userId="8e456d75-b8da-4f12-91b0-58475f3ba59f" providerId="ADAL" clId="{F032774B-6EB8-DF4B-83D4-9F73D04E812D}" dt="2019-03-03T08:21:38.174" v="1" actId="20577"/>
      <pc:docMkLst>
        <pc:docMk/>
      </pc:docMkLst>
      <pc:sldChg chg="modSp">
        <pc:chgData name="Benedict Gaster" userId="8e456d75-b8da-4f12-91b0-58475f3ba59f" providerId="ADAL" clId="{F032774B-6EB8-DF4B-83D4-9F73D04E812D}" dt="2019-03-03T08:21:38.174" v="1" actId="20577"/>
        <pc:sldMkLst>
          <pc:docMk/>
          <pc:sldMk cId="356417167" sldId="256"/>
        </pc:sldMkLst>
        <pc:spChg chg="mod">
          <ac:chgData name="Benedict Gaster" userId="8e456d75-b8da-4f12-91b0-58475f3ba59f" providerId="ADAL" clId="{F032774B-6EB8-DF4B-83D4-9F73D04E812D}" dt="2019-03-03T08:21:38.174" v="1" actId="20577"/>
          <ac:spMkLst>
            <pc:docMk/>
            <pc:sldMk cId="356417167" sldId="256"/>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1FCF5C-4818-C046-8C95-2D702E290518}" type="datetimeFigureOut">
              <a:rPr lang="en-US" smtClean="0"/>
              <a:t>11/21/2022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DFBC1C-C8D3-3D41-A37F-28610EADF3A4}" type="slidenum">
              <a:rPr lang="en-US" smtClean="0"/>
              <a:t>‹#›</a:t>
            </a:fld>
            <a:endParaRPr lang="en-US"/>
          </a:p>
        </p:txBody>
      </p:sp>
    </p:spTree>
    <p:extLst>
      <p:ext uri="{BB962C8B-B14F-4D97-AF65-F5344CB8AC3E}">
        <p14:creationId xmlns:p14="http://schemas.microsoft.com/office/powerpoint/2010/main" val="1586202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DFBC1C-C8D3-3D41-A37F-28610EADF3A4}" type="slidenum">
              <a:rPr lang="en-US" smtClean="0"/>
              <a:t>20</a:t>
            </a:fld>
            <a:endParaRPr lang="en-US"/>
          </a:p>
        </p:txBody>
      </p:sp>
    </p:spTree>
    <p:extLst>
      <p:ext uri="{BB962C8B-B14F-4D97-AF65-F5344CB8AC3E}">
        <p14:creationId xmlns:p14="http://schemas.microsoft.com/office/powerpoint/2010/main" val="1581646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710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zh-TW" altLang="en-US"/>
          </a:p>
        </p:txBody>
      </p:sp>
      <p:sp>
        <p:nvSpPr>
          <p:cNvPr id="4710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新細明體" charset="0"/>
              </a:defRPr>
            </a:lvl1pPr>
            <a:lvl2pPr marL="742950" indent="-285750">
              <a:defRPr>
                <a:solidFill>
                  <a:schemeClr val="tx1"/>
                </a:solidFill>
                <a:latin typeface="Calibri" charset="0"/>
                <a:ea typeface="新細明體" charset="0"/>
              </a:defRPr>
            </a:lvl2pPr>
            <a:lvl3pPr marL="1143000" indent="-228600">
              <a:defRPr>
                <a:solidFill>
                  <a:schemeClr val="tx1"/>
                </a:solidFill>
                <a:latin typeface="Calibri" charset="0"/>
                <a:ea typeface="新細明體" charset="0"/>
              </a:defRPr>
            </a:lvl3pPr>
            <a:lvl4pPr marL="1600200" indent="-228600">
              <a:defRPr>
                <a:solidFill>
                  <a:schemeClr val="tx1"/>
                </a:solidFill>
                <a:latin typeface="Calibri" charset="0"/>
                <a:ea typeface="新細明體" charset="0"/>
              </a:defRPr>
            </a:lvl4pPr>
            <a:lvl5pPr marL="2057400" indent="-228600">
              <a:defRPr>
                <a:solidFill>
                  <a:schemeClr val="tx1"/>
                </a:solidFill>
                <a:latin typeface="Calibri" charset="0"/>
                <a:ea typeface="新細明體" charset="0"/>
              </a:defRPr>
            </a:lvl5pPr>
            <a:lvl6pPr marL="2514600" indent="-228600" fontAlgn="base">
              <a:spcBef>
                <a:spcPct val="0"/>
              </a:spcBef>
              <a:spcAft>
                <a:spcPct val="0"/>
              </a:spcAft>
              <a:defRPr>
                <a:solidFill>
                  <a:schemeClr val="tx1"/>
                </a:solidFill>
                <a:latin typeface="Calibri" charset="0"/>
                <a:ea typeface="新細明體" charset="0"/>
              </a:defRPr>
            </a:lvl6pPr>
            <a:lvl7pPr marL="2971800" indent="-228600" fontAlgn="base">
              <a:spcBef>
                <a:spcPct val="0"/>
              </a:spcBef>
              <a:spcAft>
                <a:spcPct val="0"/>
              </a:spcAft>
              <a:defRPr>
                <a:solidFill>
                  <a:schemeClr val="tx1"/>
                </a:solidFill>
                <a:latin typeface="Calibri" charset="0"/>
                <a:ea typeface="新細明體" charset="0"/>
              </a:defRPr>
            </a:lvl7pPr>
            <a:lvl8pPr marL="3429000" indent="-228600" fontAlgn="base">
              <a:spcBef>
                <a:spcPct val="0"/>
              </a:spcBef>
              <a:spcAft>
                <a:spcPct val="0"/>
              </a:spcAft>
              <a:defRPr>
                <a:solidFill>
                  <a:schemeClr val="tx1"/>
                </a:solidFill>
                <a:latin typeface="Calibri" charset="0"/>
                <a:ea typeface="新細明體" charset="0"/>
              </a:defRPr>
            </a:lvl8pPr>
            <a:lvl9pPr marL="3886200" indent="-228600" fontAlgn="base">
              <a:spcBef>
                <a:spcPct val="0"/>
              </a:spcBef>
              <a:spcAft>
                <a:spcPct val="0"/>
              </a:spcAft>
              <a:defRPr>
                <a:solidFill>
                  <a:schemeClr val="tx1"/>
                </a:solidFill>
                <a:latin typeface="Calibri" charset="0"/>
                <a:ea typeface="新細明體" charset="0"/>
              </a:defRPr>
            </a:lvl9pPr>
          </a:lstStyle>
          <a:p>
            <a:fld id="{3EEFA5CE-8993-5647-9D0F-5A75C9ECDB98}" type="slidenum">
              <a:rPr lang="zh-TW" altLang="en-US"/>
              <a:pPr/>
              <a:t>21</a:t>
            </a:fld>
            <a:endParaRPr lang="zh-TW" altLang="en-US"/>
          </a:p>
        </p:txBody>
      </p:sp>
    </p:spTree>
    <p:extLst>
      <p:ext uri="{BB962C8B-B14F-4D97-AF65-F5344CB8AC3E}">
        <p14:creationId xmlns:p14="http://schemas.microsoft.com/office/powerpoint/2010/main" val="1523949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813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zh-TW" altLang="en-US"/>
          </a:p>
        </p:txBody>
      </p:sp>
      <p:sp>
        <p:nvSpPr>
          <p:cNvPr id="48132"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新細明體" charset="0"/>
              </a:defRPr>
            </a:lvl1pPr>
            <a:lvl2pPr marL="742950" indent="-285750">
              <a:defRPr>
                <a:solidFill>
                  <a:schemeClr val="tx1"/>
                </a:solidFill>
                <a:latin typeface="Calibri" charset="0"/>
                <a:ea typeface="新細明體" charset="0"/>
              </a:defRPr>
            </a:lvl2pPr>
            <a:lvl3pPr marL="1143000" indent="-228600">
              <a:defRPr>
                <a:solidFill>
                  <a:schemeClr val="tx1"/>
                </a:solidFill>
                <a:latin typeface="Calibri" charset="0"/>
                <a:ea typeface="新細明體" charset="0"/>
              </a:defRPr>
            </a:lvl3pPr>
            <a:lvl4pPr marL="1600200" indent="-228600">
              <a:defRPr>
                <a:solidFill>
                  <a:schemeClr val="tx1"/>
                </a:solidFill>
                <a:latin typeface="Calibri" charset="0"/>
                <a:ea typeface="新細明體" charset="0"/>
              </a:defRPr>
            </a:lvl4pPr>
            <a:lvl5pPr marL="2057400" indent="-228600">
              <a:defRPr>
                <a:solidFill>
                  <a:schemeClr val="tx1"/>
                </a:solidFill>
                <a:latin typeface="Calibri" charset="0"/>
                <a:ea typeface="新細明體" charset="0"/>
              </a:defRPr>
            </a:lvl5pPr>
            <a:lvl6pPr marL="2514600" indent="-228600" fontAlgn="base">
              <a:spcBef>
                <a:spcPct val="0"/>
              </a:spcBef>
              <a:spcAft>
                <a:spcPct val="0"/>
              </a:spcAft>
              <a:defRPr>
                <a:solidFill>
                  <a:schemeClr val="tx1"/>
                </a:solidFill>
                <a:latin typeface="Calibri" charset="0"/>
                <a:ea typeface="新細明體" charset="0"/>
              </a:defRPr>
            </a:lvl6pPr>
            <a:lvl7pPr marL="2971800" indent="-228600" fontAlgn="base">
              <a:spcBef>
                <a:spcPct val="0"/>
              </a:spcBef>
              <a:spcAft>
                <a:spcPct val="0"/>
              </a:spcAft>
              <a:defRPr>
                <a:solidFill>
                  <a:schemeClr val="tx1"/>
                </a:solidFill>
                <a:latin typeface="Calibri" charset="0"/>
                <a:ea typeface="新細明體" charset="0"/>
              </a:defRPr>
            </a:lvl7pPr>
            <a:lvl8pPr marL="3429000" indent="-228600" fontAlgn="base">
              <a:spcBef>
                <a:spcPct val="0"/>
              </a:spcBef>
              <a:spcAft>
                <a:spcPct val="0"/>
              </a:spcAft>
              <a:defRPr>
                <a:solidFill>
                  <a:schemeClr val="tx1"/>
                </a:solidFill>
                <a:latin typeface="Calibri" charset="0"/>
                <a:ea typeface="新細明體" charset="0"/>
              </a:defRPr>
            </a:lvl8pPr>
            <a:lvl9pPr marL="3886200" indent="-228600" fontAlgn="base">
              <a:spcBef>
                <a:spcPct val="0"/>
              </a:spcBef>
              <a:spcAft>
                <a:spcPct val="0"/>
              </a:spcAft>
              <a:defRPr>
                <a:solidFill>
                  <a:schemeClr val="tx1"/>
                </a:solidFill>
                <a:latin typeface="Calibri" charset="0"/>
                <a:ea typeface="新細明體" charset="0"/>
              </a:defRPr>
            </a:lvl9pPr>
          </a:lstStyle>
          <a:p>
            <a:fld id="{B6A2DA5D-9912-DF40-866C-23E2D851777E}" type="slidenum">
              <a:rPr lang="zh-TW" altLang="en-US"/>
              <a:pPr/>
              <a:t>22</a:t>
            </a:fld>
            <a:endParaRPr lang="zh-TW" altLang="en-US"/>
          </a:p>
        </p:txBody>
      </p:sp>
    </p:spTree>
    <p:extLst>
      <p:ext uri="{BB962C8B-B14F-4D97-AF65-F5344CB8AC3E}">
        <p14:creationId xmlns:p14="http://schemas.microsoft.com/office/powerpoint/2010/main" val="2044361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915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zh-TW" altLang="en-US"/>
          </a:p>
        </p:txBody>
      </p:sp>
      <p:sp>
        <p:nvSpPr>
          <p:cNvPr id="49156"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新細明體" charset="0"/>
              </a:defRPr>
            </a:lvl1pPr>
            <a:lvl2pPr marL="742950" indent="-285750">
              <a:defRPr>
                <a:solidFill>
                  <a:schemeClr val="tx1"/>
                </a:solidFill>
                <a:latin typeface="Calibri" charset="0"/>
                <a:ea typeface="新細明體" charset="0"/>
              </a:defRPr>
            </a:lvl2pPr>
            <a:lvl3pPr marL="1143000" indent="-228600">
              <a:defRPr>
                <a:solidFill>
                  <a:schemeClr val="tx1"/>
                </a:solidFill>
                <a:latin typeface="Calibri" charset="0"/>
                <a:ea typeface="新細明體" charset="0"/>
              </a:defRPr>
            </a:lvl3pPr>
            <a:lvl4pPr marL="1600200" indent="-228600">
              <a:defRPr>
                <a:solidFill>
                  <a:schemeClr val="tx1"/>
                </a:solidFill>
                <a:latin typeface="Calibri" charset="0"/>
                <a:ea typeface="新細明體" charset="0"/>
              </a:defRPr>
            </a:lvl4pPr>
            <a:lvl5pPr marL="2057400" indent="-228600">
              <a:defRPr>
                <a:solidFill>
                  <a:schemeClr val="tx1"/>
                </a:solidFill>
                <a:latin typeface="Calibri" charset="0"/>
                <a:ea typeface="新細明體" charset="0"/>
              </a:defRPr>
            </a:lvl5pPr>
            <a:lvl6pPr marL="2514600" indent="-228600" fontAlgn="base">
              <a:spcBef>
                <a:spcPct val="0"/>
              </a:spcBef>
              <a:spcAft>
                <a:spcPct val="0"/>
              </a:spcAft>
              <a:defRPr>
                <a:solidFill>
                  <a:schemeClr val="tx1"/>
                </a:solidFill>
                <a:latin typeface="Calibri" charset="0"/>
                <a:ea typeface="新細明體" charset="0"/>
              </a:defRPr>
            </a:lvl6pPr>
            <a:lvl7pPr marL="2971800" indent="-228600" fontAlgn="base">
              <a:spcBef>
                <a:spcPct val="0"/>
              </a:spcBef>
              <a:spcAft>
                <a:spcPct val="0"/>
              </a:spcAft>
              <a:defRPr>
                <a:solidFill>
                  <a:schemeClr val="tx1"/>
                </a:solidFill>
                <a:latin typeface="Calibri" charset="0"/>
                <a:ea typeface="新細明體" charset="0"/>
              </a:defRPr>
            </a:lvl7pPr>
            <a:lvl8pPr marL="3429000" indent="-228600" fontAlgn="base">
              <a:spcBef>
                <a:spcPct val="0"/>
              </a:spcBef>
              <a:spcAft>
                <a:spcPct val="0"/>
              </a:spcAft>
              <a:defRPr>
                <a:solidFill>
                  <a:schemeClr val="tx1"/>
                </a:solidFill>
                <a:latin typeface="Calibri" charset="0"/>
                <a:ea typeface="新細明體" charset="0"/>
              </a:defRPr>
            </a:lvl8pPr>
            <a:lvl9pPr marL="3886200" indent="-228600" fontAlgn="base">
              <a:spcBef>
                <a:spcPct val="0"/>
              </a:spcBef>
              <a:spcAft>
                <a:spcPct val="0"/>
              </a:spcAft>
              <a:defRPr>
                <a:solidFill>
                  <a:schemeClr val="tx1"/>
                </a:solidFill>
                <a:latin typeface="Calibri" charset="0"/>
                <a:ea typeface="新細明體" charset="0"/>
              </a:defRPr>
            </a:lvl9pPr>
          </a:lstStyle>
          <a:p>
            <a:fld id="{8D5AE00B-273F-A243-99FD-BA148CCAA447}" type="slidenum">
              <a:rPr lang="zh-TW" altLang="en-US"/>
              <a:pPr/>
              <a:t>23</a:t>
            </a:fld>
            <a:endParaRPr lang="zh-TW" altLang="en-US"/>
          </a:p>
        </p:txBody>
      </p:sp>
    </p:spTree>
    <p:extLst>
      <p:ext uri="{BB962C8B-B14F-4D97-AF65-F5344CB8AC3E}">
        <p14:creationId xmlns:p14="http://schemas.microsoft.com/office/powerpoint/2010/main" val="556012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017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zh-TW" altLang="en-US"/>
          </a:p>
        </p:txBody>
      </p:sp>
      <p:sp>
        <p:nvSpPr>
          <p:cNvPr id="50180"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新細明體" charset="0"/>
              </a:defRPr>
            </a:lvl1pPr>
            <a:lvl2pPr marL="742950" indent="-285750">
              <a:defRPr>
                <a:solidFill>
                  <a:schemeClr val="tx1"/>
                </a:solidFill>
                <a:latin typeface="Calibri" charset="0"/>
                <a:ea typeface="新細明體" charset="0"/>
              </a:defRPr>
            </a:lvl2pPr>
            <a:lvl3pPr marL="1143000" indent="-228600">
              <a:defRPr>
                <a:solidFill>
                  <a:schemeClr val="tx1"/>
                </a:solidFill>
                <a:latin typeface="Calibri" charset="0"/>
                <a:ea typeface="新細明體" charset="0"/>
              </a:defRPr>
            </a:lvl3pPr>
            <a:lvl4pPr marL="1600200" indent="-228600">
              <a:defRPr>
                <a:solidFill>
                  <a:schemeClr val="tx1"/>
                </a:solidFill>
                <a:latin typeface="Calibri" charset="0"/>
                <a:ea typeface="新細明體" charset="0"/>
              </a:defRPr>
            </a:lvl4pPr>
            <a:lvl5pPr marL="2057400" indent="-228600">
              <a:defRPr>
                <a:solidFill>
                  <a:schemeClr val="tx1"/>
                </a:solidFill>
                <a:latin typeface="Calibri" charset="0"/>
                <a:ea typeface="新細明體" charset="0"/>
              </a:defRPr>
            </a:lvl5pPr>
            <a:lvl6pPr marL="2514600" indent="-228600" fontAlgn="base">
              <a:spcBef>
                <a:spcPct val="0"/>
              </a:spcBef>
              <a:spcAft>
                <a:spcPct val="0"/>
              </a:spcAft>
              <a:defRPr>
                <a:solidFill>
                  <a:schemeClr val="tx1"/>
                </a:solidFill>
                <a:latin typeface="Calibri" charset="0"/>
                <a:ea typeface="新細明體" charset="0"/>
              </a:defRPr>
            </a:lvl6pPr>
            <a:lvl7pPr marL="2971800" indent="-228600" fontAlgn="base">
              <a:spcBef>
                <a:spcPct val="0"/>
              </a:spcBef>
              <a:spcAft>
                <a:spcPct val="0"/>
              </a:spcAft>
              <a:defRPr>
                <a:solidFill>
                  <a:schemeClr val="tx1"/>
                </a:solidFill>
                <a:latin typeface="Calibri" charset="0"/>
                <a:ea typeface="新細明體" charset="0"/>
              </a:defRPr>
            </a:lvl7pPr>
            <a:lvl8pPr marL="3429000" indent="-228600" fontAlgn="base">
              <a:spcBef>
                <a:spcPct val="0"/>
              </a:spcBef>
              <a:spcAft>
                <a:spcPct val="0"/>
              </a:spcAft>
              <a:defRPr>
                <a:solidFill>
                  <a:schemeClr val="tx1"/>
                </a:solidFill>
                <a:latin typeface="Calibri" charset="0"/>
                <a:ea typeface="新細明體" charset="0"/>
              </a:defRPr>
            </a:lvl8pPr>
            <a:lvl9pPr marL="3886200" indent="-228600" fontAlgn="base">
              <a:spcBef>
                <a:spcPct val="0"/>
              </a:spcBef>
              <a:spcAft>
                <a:spcPct val="0"/>
              </a:spcAft>
              <a:defRPr>
                <a:solidFill>
                  <a:schemeClr val="tx1"/>
                </a:solidFill>
                <a:latin typeface="Calibri" charset="0"/>
                <a:ea typeface="新細明體" charset="0"/>
              </a:defRPr>
            </a:lvl9pPr>
          </a:lstStyle>
          <a:p>
            <a:fld id="{8B14361C-F47A-1844-9D22-4C5D68A4A764}" type="slidenum">
              <a:rPr lang="zh-TW" altLang="en-US"/>
              <a:pPr/>
              <a:t>24</a:t>
            </a:fld>
            <a:endParaRPr lang="zh-TW" altLang="en-US"/>
          </a:p>
        </p:txBody>
      </p:sp>
    </p:spTree>
    <p:extLst>
      <p:ext uri="{BB962C8B-B14F-4D97-AF65-F5344CB8AC3E}">
        <p14:creationId xmlns:p14="http://schemas.microsoft.com/office/powerpoint/2010/main" val="308201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120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zh-TW" altLang="en-US"/>
          </a:p>
        </p:txBody>
      </p:sp>
      <p:sp>
        <p:nvSpPr>
          <p:cNvPr id="51204"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新細明體" charset="0"/>
              </a:defRPr>
            </a:lvl1pPr>
            <a:lvl2pPr marL="742950" indent="-285750">
              <a:defRPr>
                <a:solidFill>
                  <a:schemeClr val="tx1"/>
                </a:solidFill>
                <a:latin typeface="Calibri" charset="0"/>
                <a:ea typeface="新細明體" charset="0"/>
              </a:defRPr>
            </a:lvl2pPr>
            <a:lvl3pPr marL="1143000" indent="-228600">
              <a:defRPr>
                <a:solidFill>
                  <a:schemeClr val="tx1"/>
                </a:solidFill>
                <a:latin typeface="Calibri" charset="0"/>
                <a:ea typeface="新細明體" charset="0"/>
              </a:defRPr>
            </a:lvl3pPr>
            <a:lvl4pPr marL="1600200" indent="-228600">
              <a:defRPr>
                <a:solidFill>
                  <a:schemeClr val="tx1"/>
                </a:solidFill>
                <a:latin typeface="Calibri" charset="0"/>
                <a:ea typeface="新細明體" charset="0"/>
              </a:defRPr>
            </a:lvl4pPr>
            <a:lvl5pPr marL="2057400" indent="-228600">
              <a:defRPr>
                <a:solidFill>
                  <a:schemeClr val="tx1"/>
                </a:solidFill>
                <a:latin typeface="Calibri" charset="0"/>
                <a:ea typeface="新細明體" charset="0"/>
              </a:defRPr>
            </a:lvl5pPr>
            <a:lvl6pPr marL="2514600" indent="-228600" fontAlgn="base">
              <a:spcBef>
                <a:spcPct val="0"/>
              </a:spcBef>
              <a:spcAft>
                <a:spcPct val="0"/>
              </a:spcAft>
              <a:defRPr>
                <a:solidFill>
                  <a:schemeClr val="tx1"/>
                </a:solidFill>
                <a:latin typeface="Calibri" charset="0"/>
                <a:ea typeface="新細明體" charset="0"/>
              </a:defRPr>
            </a:lvl6pPr>
            <a:lvl7pPr marL="2971800" indent="-228600" fontAlgn="base">
              <a:spcBef>
                <a:spcPct val="0"/>
              </a:spcBef>
              <a:spcAft>
                <a:spcPct val="0"/>
              </a:spcAft>
              <a:defRPr>
                <a:solidFill>
                  <a:schemeClr val="tx1"/>
                </a:solidFill>
                <a:latin typeface="Calibri" charset="0"/>
                <a:ea typeface="新細明體" charset="0"/>
              </a:defRPr>
            </a:lvl7pPr>
            <a:lvl8pPr marL="3429000" indent="-228600" fontAlgn="base">
              <a:spcBef>
                <a:spcPct val="0"/>
              </a:spcBef>
              <a:spcAft>
                <a:spcPct val="0"/>
              </a:spcAft>
              <a:defRPr>
                <a:solidFill>
                  <a:schemeClr val="tx1"/>
                </a:solidFill>
                <a:latin typeface="Calibri" charset="0"/>
                <a:ea typeface="新細明體" charset="0"/>
              </a:defRPr>
            </a:lvl8pPr>
            <a:lvl9pPr marL="3886200" indent="-228600" fontAlgn="base">
              <a:spcBef>
                <a:spcPct val="0"/>
              </a:spcBef>
              <a:spcAft>
                <a:spcPct val="0"/>
              </a:spcAft>
              <a:defRPr>
                <a:solidFill>
                  <a:schemeClr val="tx1"/>
                </a:solidFill>
                <a:latin typeface="Calibri" charset="0"/>
                <a:ea typeface="新細明體" charset="0"/>
              </a:defRPr>
            </a:lvl9pPr>
          </a:lstStyle>
          <a:p>
            <a:fld id="{DB2EBCDA-C640-3643-941A-5656A61422EC}" type="slidenum">
              <a:rPr lang="zh-TW" altLang="en-US"/>
              <a:pPr/>
              <a:t>25</a:t>
            </a:fld>
            <a:endParaRPr lang="zh-TW" altLang="en-US"/>
          </a:p>
        </p:txBody>
      </p:sp>
    </p:spTree>
    <p:extLst>
      <p:ext uri="{BB962C8B-B14F-4D97-AF65-F5344CB8AC3E}">
        <p14:creationId xmlns:p14="http://schemas.microsoft.com/office/powerpoint/2010/main" val="1944054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222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zh-TW" altLang="en-US"/>
          </a:p>
        </p:txBody>
      </p:sp>
      <p:sp>
        <p:nvSpPr>
          <p:cNvPr id="5222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新細明體" charset="0"/>
              </a:defRPr>
            </a:lvl1pPr>
            <a:lvl2pPr marL="742950" indent="-285750">
              <a:defRPr>
                <a:solidFill>
                  <a:schemeClr val="tx1"/>
                </a:solidFill>
                <a:latin typeface="Calibri" charset="0"/>
                <a:ea typeface="新細明體" charset="0"/>
              </a:defRPr>
            </a:lvl2pPr>
            <a:lvl3pPr marL="1143000" indent="-228600">
              <a:defRPr>
                <a:solidFill>
                  <a:schemeClr val="tx1"/>
                </a:solidFill>
                <a:latin typeface="Calibri" charset="0"/>
                <a:ea typeface="新細明體" charset="0"/>
              </a:defRPr>
            </a:lvl3pPr>
            <a:lvl4pPr marL="1600200" indent="-228600">
              <a:defRPr>
                <a:solidFill>
                  <a:schemeClr val="tx1"/>
                </a:solidFill>
                <a:latin typeface="Calibri" charset="0"/>
                <a:ea typeface="新細明體" charset="0"/>
              </a:defRPr>
            </a:lvl4pPr>
            <a:lvl5pPr marL="2057400" indent="-228600">
              <a:defRPr>
                <a:solidFill>
                  <a:schemeClr val="tx1"/>
                </a:solidFill>
                <a:latin typeface="Calibri" charset="0"/>
                <a:ea typeface="新細明體" charset="0"/>
              </a:defRPr>
            </a:lvl5pPr>
            <a:lvl6pPr marL="2514600" indent="-228600" fontAlgn="base">
              <a:spcBef>
                <a:spcPct val="0"/>
              </a:spcBef>
              <a:spcAft>
                <a:spcPct val="0"/>
              </a:spcAft>
              <a:defRPr>
                <a:solidFill>
                  <a:schemeClr val="tx1"/>
                </a:solidFill>
                <a:latin typeface="Calibri" charset="0"/>
                <a:ea typeface="新細明體" charset="0"/>
              </a:defRPr>
            </a:lvl6pPr>
            <a:lvl7pPr marL="2971800" indent="-228600" fontAlgn="base">
              <a:spcBef>
                <a:spcPct val="0"/>
              </a:spcBef>
              <a:spcAft>
                <a:spcPct val="0"/>
              </a:spcAft>
              <a:defRPr>
                <a:solidFill>
                  <a:schemeClr val="tx1"/>
                </a:solidFill>
                <a:latin typeface="Calibri" charset="0"/>
                <a:ea typeface="新細明體" charset="0"/>
              </a:defRPr>
            </a:lvl7pPr>
            <a:lvl8pPr marL="3429000" indent="-228600" fontAlgn="base">
              <a:spcBef>
                <a:spcPct val="0"/>
              </a:spcBef>
              <a:spcAft>
                <a:spcPct val="0"/>
              </a:spcAft>
              <a:defRPr>
                <a:solidFill>
                  <a:schemeClr val="tx1"/>
                </a:solidFill>
                <a:latin typeface="Calibri" charset="0"/>
                <a:ea typeface="新細明體" charset="0"/>
              </a:defRPr>
            </a:lvl8pPr>
            <a:lvl9pPr marL="3886200" indent="-228600" fontAlgn="base">
              <a:spcBef>
                <a:spcPct val="0"/>
              </a:spcBef>
              <a:spcAft>
                <a:spcPct val="0"/>
              </a:spcAft>
              <a:defRPr>
                <a:solidFill>
                  <a:schemeClr val="tx1"/>
                </a:solidFill>
                <a:latin typeface="Calibri" charset="0"/>
                <a:ea typeface="新細明體" charset="0"/>
              </a:defRPr>
            </a:lvl9pPr>
          </a:lstStyle>
          <a:p>
            <a:fld id="{E7DFF218-85BD-554F-8351-B2D5D02803F7}" type="slidenum">
              <a:rPr lang="zh-TW" altLang="en-US"/>
              <a:pPr/>
              <a:t>26</a:t>
            </a:fld>
            <a:endParaRPr lang="zh-TW" altLang="en-US"/>
          </a:p>
        </p:txBody>
      </p:sp>
    </p:spTree>
    <p:extLst>
      <p:ext uri="{BB962C8B-B14F-4D97-AF65-F5344CB8AC3E}">
        <p14:creationId xmlns:p14="http://schemas.microsoft.com/office/powerpoint/2010/main" val="1901392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C6103CD-AD03-5640-B32B-EDFDB70F357B}"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6E3031-F0FB-024A-A58C-19695700FFB6}" type="slidenum">
              <a:rPr lang="en-US" smtClean="0"/>
              <a:t>‹#›</a:t>
            </a:fld>
            <a:endParaRPr lang="en-US"/>
          </a:p>
        </p:txBody>
      </p:sp>
    </p:spTree>
    <p:extLst>
      <p:ext uri="{BB962C8B-B14F-4D97-AF65-F5344CB8AC3E}">
        <p14:creationId xmlns:p14="http://schemas.microsoft.com/office/powerpoint/2010/main" val="18101836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C6103CD-AD03-5640-B32B-EDFDB70F357B}"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6E3031-F0FB-024A-A58C-19695700FFB6}" type="slidenum">
              <a:rPr lang="en-US" smtClean="0"/>
              <a:t>‹#›</a:t>
            </a:fld>
            <a:endParaRPr lang="en-US"/>
          </a:p>
        </p:txBody>
      </p:sp>
    </p:spTree>
    <p:extLst>
      <p:ext uri="{BB962C8B-B14F-4D97-AF65-F5344CB8AC3E}">
        <p14:creationId xmlns:p14="http://schemas.microsoft.com/office/powerpoint/2010/main" val="2142222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C6103CD-AD03-5640-B32B-EDFDB70F357B}"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6E3031-F0FB-024A-A58C-19695700FFB6}" type="slidenum">
              <a:rPr lang="en-US" smtClean="0"/>
              <a:t>‹#›</a:t>
            </a:fld>
            <a:endParaRPr lang="en-US"/>
          </a:p>
        </p:txBody>
      </p:sp>
    </p:spTree>
    <p:extLst>
      <p:ext uri="{BB962C8B-B14F-4D97-AF65-F5344CB8AC3E}">
        <p14:creationId xmlns:p14="http://schemas.microsoft.com/office/powerpoint/2010/main" val="1773560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C6103CD-AD03-5640-B32B-EDFDB70F357B}"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6E3031-F0FB-024A-A58C-19695700FFB6}" type="slidenum">
              <a:rPr lang="en-US" smtClean="0"/>
              <a:t>‹#›</a:t>
            </a:fld>
            <a:endParaRPr lang="en-US"/>
          </a:p>
        </p:txBody>
      </p:sp>
    </p:spTree>
    <p:extLst>
      <p:ext uri="{BB962C8B-B14F-4D97-AF65-F5344CB8AC3E}">
        <p14:creationId xmlns:p14="http://schemas.microsoft.com/office/powerpoint/2010/main" val="659011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6103CD-AD03-5640-B32B-EDFDB70F357B}"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6E3031-F0FB-024A-A58C-19695700FFB6}" type="slidenum">
              <a:rPr lang="en-US" smtClean="0"/>
              <a:t>‹#›</a:t>
            </a:fld>
            <a:endParaRPr lang="en-US"/>
          </a:p>
        </p:txBody>
      </p:sp>
    </p:spTree>
    <p:extLst>
      <p:ext uri="{BB962C8B-B14F-4D97-AF65-F5344CB8AC3E}">
        <p14:creationId xmlns:p14="http://schemas.microsoft.com/office/powerpoint/2010/main" val="1426642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C6103CD-AD03-5640-B32B-EDFDB70F357B}" type="datetimeFigureOut">
              <a:rPr lang="en-US" smtClean="0"/>
              <a:t>11/21/2022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6E3031-F0FB-024A-A58C-19695700FFB6}" type="slidenum">
              <a:rPr lang="en-US" smtClean="0"/>
              <a:t>‹#›</a:t>
            </a:fld>
            <a:endParaRPr lang="en-US"/>
          </a:p>
        </p:txBody>
      </p:sp>
    </p:spTree>
    <p:extLst>
      <p:ext uri="{BB962C8B-B14F-4D97-AF65-F5344CB8AC3E}">
        <p14:creationId xmlns:p14="http://schemas.microsoft.com/office/powerpoint/2010/main" val="920973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C6103CD-AD03-5640-B32B-EDFDB70F357B}" type="datetimeFigureOut">
              <a:rPr lang="en-US" smtClean="0"/>
              <a:t>11/21/2022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46E3031-F0FB-024A-A58C-19695700FFB6}" type="slidenum">
              <a:rPr lang="en-US" smtClean="0"/>
              <a:t>‹#›</a:t>
            </a:fld>
            <a:endParaRPr lang="en-US"/>
          </a:p>
        </p:txBody>
      </p:sp>
    </p:spTree>
    <p:extLst>
      <p:ext uri="{BB962C8B-B14F-4D97-AF65-F5344CB8AC3E}">
        <p14:creationId xmlns:p14="http://schemas.microsoft.com/office/powerpoint/2010/main" val="1889105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C6103CD-AD03-5640-B32B-EDFDB70F357B}" type="datetimeFigureOut">
              <a:rPr lang="en-US" smtClean="0"/>
              <a:t>11/21/2022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6E3031-F0FB-024A-A58C-19695700FFB6}" type="slidenum">
              <a:rPr lang="en-US" smtClean="0"/>
              <a:t>‹#›</a:t>
            </a:fld>
            <a:endParaRPr lang="en-US"/>
          </a:p>
        </p:txBody>
      </p:sp>
    </p:spTree>
    <p:extLst>
      <p:ext uri="{BB962C8B-B14F-4D97-AF65-F5344CB8AC3E}">
        <p14:creationId xmlns:p14="http://schemas.microsoft.com/office/powerpoint/2010/main" val="17905061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6103CD-AD03-5640-B32B-EDFDB70F357B}" type="datetimeFigureOut">
              <a:rPr lang="en-US" smtClean="0"/>
              <a:t>11/21/2022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46E3031-F0FB-024A-A58C-19695700FFB6}" type="slidenum">
              <a:rPr lang="en-US" smtClean="0"/>
              <a:t>‹#›</a:t>
            </a:fld>
            <a:endParaRPr lang="en-US"/>
          </a:p>
        </p:txBody>
      </p:sp>
    </p:spTree>
    <p:extLst>
      <p:ext uri="{BB962C8B-B14F-4D97-AF65-F5344CB8AC3E}">
        <p14:creationId xmlns:p14="http://schemas.microsoft.com/office/powerpoint/2010/main" val="348887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C6103CD-AD03-5640-B32B-EDFDB70F357B}" type="datetimeFigureOut">
              <a:rPr lang="en-US" smtClean="0"/>
              <a:t>11/21/2022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6E3031-F0FB-024A-A58C-19695700FFB6}" type="slidenum">
              <a:rPr lang="en-US" smtClean="0"/>
              <a:t>‹#›</a:t>
            </a:fld>
            <a:endParaRPr lang="en-US"/>
          </a:p>
        </p:txBody>
      </p:sp>
    </p:spTree>
    <p:extLst>
      <p:ext uri="{BB962C8B-B14F-4D97-AF65-F5344CB8AC3E}">
        <p14:creationId xmlns:p14="http://schemas.microsoft.com/office/powerpoint/2010/main" val="1120057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C6103CD-AD03-5640-B32B-EDFDB70F357B}" type="datetimeFigureOut">
              <a:rPr lang="en-US" smtClean="0"/>
              <a:t>11/21/2022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6E3031-F0FB-024A-A58C-19695700FFB6}" type="slidenum">
              <a:rPr lang="en-US" smtClean="0"/>
              <a:t>‹#›</a:t>
            </a:fld>
            <a:endParaRPr lang="en-US"/>
          </a:p>
        </p:txBody>
      </p:sp>
    </p:spTree>
    <p:extLst>
      <p:ext uri="{BB962C8B-B14F-4D97-AF65-F5344CB8AC3E}">
        <p14:creationId xmlns:p14="http://schemas.microsoft.com/office/powerpoint/2010/main" val="21179677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6103CD-AD03-5640-B32B-EDFDB70F357B}" type="datetimeFigureOut">
              <a:rPr lang="en-US" smtClean="0"/>
              <a:t>11/21/2022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6E3031-F0FB-024A-A58C-19695700FFB6}" type="slidenum">
              <a:rPr lang="en-US" smtClean="0"/>
              <a:t>‹#›</a:t>
            </a:fld>
            <a:endParaRPr lang="en-US"/>
          </a:p>
        </p:txBody>
      </p:sp>
    </p:spTree>
    <p:extLst>
      <p:ext uri="{BB962C8B-B14F-4D97-AF65-F5344CB8AC3E}">
        <p14:creationId xmlns:p14="http://schemas.microsoft.com/office/powerpoint/2010/main" val="1756680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chemeClr val="bg1"/>
                </a:solidFill>
              </a:rPr>
              <a:t>UFCFVK-15-2 </a:t>
            </a:r>
            <a:br>
              <a:rPr lang="en-US" dirty="0">
                <a:solidFill>
                  <a:schemeClr val="bg1"/>
                </a:solidFill>
              </a:rPr>
            </a:br>
            <a:r>
              <a:rPr lang="en-US" dirty="0">
                <a:solidFill>
                  <a:schemeClr val="bg1"/>
                </a:solidFill>
              </a:rPr>
              <a:t>Internet of Things</a:t>
            </a:r>
          </a:p>
        </p:txBody>
      </p:sp>
      <p:sp>
        <p:nvSpPr>
          <p:cNvPr id="3" name="Subtitle 2"/>
          <p:cNvSpPr>
            <a:spLocks noGrp="1"/>
          </p:cNvSpPr>
          <p:nvPr>
            <p:ph type="subTitle" idx="1"/>
          </p:nvPr>
        </p:nvSpPr>
        <p:spPr/>
        <p:txBody>
          <a:bodyPr>
            <a:normAutofit/>
          </a:bodyPr>
          <a:lstStyle/>
          <a:p>
            <a:endParaRPr lang="en-US" dirty="0">
              <a:solidFill>
                <a:schemeClr val="bg1"/>
              </a:solidFill>
            </a:endParaRPr>
          </a:p>
          <a:p>
            <a:r>
              <a:rPr lang="en-US">
                <a:solidFill>
                  <a:schemeClr val="bg1"/>
                </a:solidFill>
              </a:rPr>
              <a:t>Bluetooth</a:t>
            </a:r>
            <a:endParaRPr lang="en-US" dirty="0">
              <a:solidFill>
                <a:schemeClr val="bg1"/>
              </a:solidFill>
            </a:endParaRPr>
          </a:p>
        </p:txBody>
      </p:sp>
    </p:spTree>
    <p:extLst>
      <p:ext uri="{BB962C8B-B14F-4D97-AF65-F5344CB8AC3E}">
        <p14:creationId xmlns:p14="http://schemas.microsoft.com/office/powerpoint/2010/main" val="3564171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Bluetooth low energy factsheet 3</a:t>
            </a:r>
          </a:p>
        </p:txBody>
      </p:sp>
      <p:sp>
        <p:nvSpPr>
          <p:cNvPr id="3" name="Content Placeholder 2"/>
          <p:cNvSpPr>
            <a:spLocks noGrp="1"/>
          </p:cNvSpPr>
          <p:nvPr>
            <p:ph idx="1"/>
          </p:nvPr>
        </p:nvSpPr>
        <p:spPr>
          <a:xfrm>
            <a:off x="838200" y="1825625"/>
            <a:ext cx="5444613" cy="4351338"/>
          </a:xfrm>
        </p:spPr>
        <p:txBody>
          <a:bodyPr/>
          <a:lstStyle/>
          <a:p>
            <a:r>
              <a:rPr lang="en-US" dirty="0">
                <a:solidFill>
                  <a:schemeClr val="bg1"/>
                </a:solidFill>
              </a:rPr>
              <a:t>Data Throughput</a:t>
            </a:r>
          </a:p>
          <a:p>
            <a:pPr lvl="1"/>
            <a:r>
              <a:rPr lang="en-US" dirty="0">
                <a:solidFill>
                  <a:schemeClr val="bg1"/>
                </a:solidFill>
              </a:rPr>
              <a:t>For Bluetooth low energy, data throughput is not a meaningful parameter. It does not support streaming.</a:t>
            </a:r>
          </a:p>
          <a:p>
            <a:pPr lvl="1"/>
            <a:r>
              <a:rPr lang="en-US" dirty="0">
                <a:solidFill>
                  <a:schemeClr val="bg1"/>
                </a:solidFill>
              </a:rPr>
              <a:t>It has a data rate of 1Mbps, but is not optimized for file transfer.</a:t>
            </a:r>
          </a:p>
          <a:p>
            <a:pPr lvl="1"/>
            <a:r>
              <a:rPr lang="en-US" dirty="0">
                <a:solidFill>
                  <a:schemeClr val="bg1"/>
                </a:solidFill>
              </a:rPr>
              <a:t>It is designed for sending small chunks of data (exposing state)</a:t>
            </a:r>
          </a:p>
          <a:p>
            <a:endParaRPr lang="en-US" dirty="0"/>
          </a:p>
        </p:txBody>
      </p:sp>
    </p:spTree>
    <p:extLst>
      <p:ext uri="{BB962C8B-B14F-4D97-AF65-F5344CB8AC3E}">
        <p14:creationId xmlns:p14="http://schemas.microsoft.com/office/powerpoint/2010/main" val="733859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3770"/>
            <a:ext cx="10515600" cy="1325563"/>
          </a:xfrm>
        </p:spPr>
        <p:txBody>
          <a:bodyPr/>
          <a:lstStyle/>
          <a:p>
            <a:r>
              <a:rPr lang="en-US" dirty="0">
                <a:solidFill>
                  <a:schemeClr val="bg1"/>
                </a:solidFill>
              </a:rPr>
              <a:t>Designed for exposing state</a:t>
            </a:r>
          </a:p>
        </p:txBody>
      </p:sp>
      <p:sp>
        <p:nvSpPr>
          <p:cNvPr id="4" name="內容版面配置區 2"/>
          <p:cNvSpPr>
            <a:spLocks noGrp="1"/>
          </p:cNvSpPr>
          <p:nvPr>
            <p:ph idx="1"/>
          </p:nvPr>
        </p:nvSpPr>
        <p:spPr>
          <a:xfrm>
            <a:off x="722671" y="1702015"/>
            <a:ext cx="10939446" cy="5111750"/>
          </a:xfrm>
        </p:spPr>
        <p:txBody>
          <a:bodyPr rtlCol="0">
            <a:normAutofit fontScale="92500" lnSpcReduction="20000"/>
          </a:bodyPr>
          <a:lstStyle/>
          <a:p>
            <a:pPr fontAlgn="auto">
              <a:spcAft>
                <a:spcPts val="0"/>
              </a:spcAft>
              <a:buFont typeface="Arial" pitchFamily="34" charset="0"/>
              <a:buChar char="•"/>
              <a:defRPr/>
            </a:pPr>
            <a:endParaRPr lang="en-US" altLang="zh-TW" dirty="0">
              <a:solidFill>
                <a:schemeClr val="bg1"/>
              </a:solidFill>
            </a:endParaRPr>
          </a:p>
          <a:p>
            <a:pPr fontAlgn="auto">
              <a:spcAft>
                <a:spcPts val="0"/>
              </a:spcAft>
              <a:buFont typeface="Arial" pitchFamily="34" charset="0"/>
              <a:buChar char="•"/>
              <a:defRPr/>
            </a:pPr>
            <a:endParaRPr lang="en-US" altLang="zh-TW" dirty="0">
              <a:solidFill>
                <a:schemeClr val="bg1"/>
              </a:solidFill>
            </a:endParaRPr>
          </a:p>
          <a:p>
            <a:pPr fontAlgn="auto">
              <a:spcAft>
                <a:spcPts val="0"/>
              </a:spcAft>
              <a:buFont typeface="Arial" pitchFamily="34" charset="0"/>
              <a:buChar char="•"/>
              <a:defRPr/>
            </a:pPr>
            <a:endParaRPr lang="en-US" altLang="zh-TW" dirty="0">
              <a:solidFill>
                <a:schemeClr val="bg1"/>
              </a:solidFill>
            </a:endParaRPr>
          </a:p>
          <a:p>
            <a:pPr fontAlgn="auto">
              <a:spcAft>
                <a:spcPts val="0"/>
              </a:spcAft>
              <a:buFont typeface="Arial" pitchFamily="34" charset="0"/>
              <a:buChar char="•"/>
              <a:defRPr/>
            </a:pPr>
            <a:endParaRPr lang="en-US" altLang="zh-TW" dirty="0">
              <a:solidFill>
                <a:schemeClr val="bg1"/>
              </a:solidFill>
            </a:endParaRPr>
          </a:p>
          <a:p>
            <a:pPr fontAlgn="auto">
              <a:spcAft>
                <a:spcPts val="0"/>
              </a:spcAft>
              <a:buFont typeface="Arial" pitchFamily="34" charset="0"/>
              <a:buChar char="•"/>
              <a:defRPr/>
            </a:pPr>
            <a:endParaRPr lang="en-US" altLang="zh-TW" dirty="0">
              <a:solidFill>
                <a:schemeClr val="bg1"/>
              </a:solidFill>
            </a:endParaRPr>
          </a:p>
          <a:p>
            <a:pPr fontAlgn="auto">
              <a:spcAft>
                <a:spcPts val="0"/>
              </a:spcAft>
              <a:buFont typeface="Arial" pitchFamily="34" charset="0"/>
              <a:buChar char="•"/>
              <a:defRPr/>
            </a:pPr>
            <a:r>
              <a:rPr lang="en-US" altLang="zh-TW" dirty="0">
                <a:solidFill>
                  <a:schemeClr val="bg1"/>
                </a:solidFill>
              </a:rPr>
              <a:t>It’s good at small, discrete data transfers.</a:t>
            </a:r>
          </a:p>
          <a:p>
            <a:pPr fontAlgn="auto">
              <a:spcAft>
                <a:spcPts val="0"/>
              </a:spcAft>
              <a:buFont typeface="Arial" pitchFamily="34" charset="0"/>
              <a:buChar char="•"/>
              <a:defRPr/>
            </a:pPr>
            <a:r>
              <a:rPr lang="en-US" altLang="zh-TW" dirty="0">
                <a:solidFill>
                  <a:schemeClr val="bg1"/>
                </a:solidFill>
              </a:rPr>
              <a:t>Data can triggered by local events.</a:t>
            </a:r>
          </a:p>
          <a:p>
            <a:pPr fontAlgn="auto">
              <a:spcAft>
                <a:spcPts val="0"/>
              </a:spcAft>
              <a:buFont typeface="Arial" pitchFamily="34" charset="0"/>
              <a:buChar char="•"/>
              <a:defRPr/>
            </a:pPr>
            <a:r>
              <a:rPr lang="en-US" altLang="zh-TW" dirty="0">
                <a:solidFill>
                  <a:schemeClr val="bg1"/>
                </a:solidFill>
              </a:rPr>
              <a:t>Data can be read at any time by a client.</a:t>
            </a:r>
          </a:p>
          <a:p>
            <a:pPr fontAlgn="auto">
              <a:spcAft>
                <a:spcPts val="0"/>
              </a:spcAft>
              <a:buFont typeface="Arial" pitchFamily="34" charset="0"/>
              <a:buChar char="•"/>
              <a:defRPr/>
            </a:pPr>
            <a:r>
              <a:rPr lang="en-US" altLang="zh-TW" dirty="0">
                <a:solidFill>
                  <a:schemeClr val="bg1"/>
                </a:solidFill>
              </a:rPr>
              <a:t>Interface model is very simple (GATT)</a:t>
            </a:r>
          </a:p>
          <a:p>
            <a:pPr algn="just">
              <a:buFont typeface="Arial" pitchFamily="34" charset="0"/>
              <a:buChar char="•"/>
              <a:defRPr/>
            </a:pPr>
            <a:r>
              <a:rPr lang="en-US" dirty="0">
                <a:solidFill>
                  <a:schemeClr val="bg1"/>
                </a:solidFill>
              </a:rPr>
              <a:t>A GATT service is </a:t>
            </a:r>
            <a:r>
              <a:rPr lang="en-US" b="1" dirty="0">
                <a:solidFill>
                  <a:schemeClr val="bg1"/>
                </a:solidFill>
              </a:rPr>
              <a:t>a collection of characteristics</a:t>
            </a:r>
            <a:r>
              <a:rPr lang="en-US" dirty="0">
                <a:solidFill>
                  <a:schemeClr val="bg1"/>
                </a:solidFill>
              </a:rPr>
              <a:t>. </a:t>
            </a:r>
          </a:p>
          <a:p>
            <a:pPr algn="just">
              <a:buFont typeface="Arial" pitchFamily="34" charset="0"/>
              <a:buChar char="•"/>
              <a:defRPr/>
            </a:pPr>
            <a:r>
              <a:rPr lang="en-US" dirty="0">
                <a:solidFill>
                  <a:schemeClr val="bg1"/>
                </a:solidFill>
              </a:rPr>
              <a:t>For example, the heart rate service contains a heart rate measurement characteristic and a body location characteristic, among others. Multiple services can be grouped together to form a profile.</a:t>
            </a:r>
            <a:endParaRPr lang="zh-TW" altLang="en-US" dirty="0">
              <a:solidFill>
                <a:schemeClr val="bg1"/>
              </a:solidFill>
            </a:endParaRPr>
          </a:p>
        </p:txBody>
      </p:sp>
      <p:sp>
        <p:nvSpPr>
          <p:cNvPr id="5" name="圓角矩形圖說文字 4"/>
          <p:cNvSpPr/>
          <p:nvPr/>
        </p:nvSpPr>
        <p:spPr>
          <a:xfrm>
            <a:off x="900113" y="1700213"/>
            <a:ext cx="1727200" cy="576262"/>
          </a:xfrm>
          <a:prstGeom prst="wedgeRoundRectCallout">
            <a:avLst>
              <a:gd name="adj1" fmla="val 5440"/>
              <a:gd name="adj2" fmla="val 863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kumimoji="0" lang="en-US" altLang="zh-TW" dirty="0"/>
              <a:t>23.2˚C</a:t>
            </a:r>
            <a:endParaRPr kumimoji="0" lang="zh-TW" altLang="en-US" dirty="0"/>
          </a:p>
        </p:txBody>
      </p:sp>
      <p:sp>
        <p:nvSpPr>
          <p:cNvPr id="6" name="圓角矩形圖說文字 5"/>
          <p:cNvSpPr/>
          <p:nvPr/>
        </p:nvSpPr>
        <p:spPr>
          <a:xfrm>
            <a:off x="2803525" y="2544763"/>
            <a:ext cx="1584325" cy="576262"/>
          </a:xfrm>
          <a:prstGeom prst="wedgeRoundRectCallout">
            <a:avLst>
              <a:gd name="adj1" fmla="val 5440"/>
              <a:gd name="adj2" fmla="val 863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kumimoji="0" lang="en-US" altLang="zh-TW" dirty="0"/>
              <a:t>Gate 10 BOARDING</a:t>
            </a:r>
            <a:endParaRPr kumimoji="0" lang="zh-TW" altLang="en-US" dirty="0"/>
          </a:p>
        </p:txBody>
      </p:sp>
      <p:sp>
        <p:nvSpPr>
          <p:cNvPr id="7" name="圓角矩形圖說文字 6"/>
          <p:cNvSpPr/>
          <p:nvPr/>
        </p:nvSpPr>
        <p:spPr>
          <a:xfrm>
            <a:off x="5795963" y="1700213"/>
            <a:ext cx="1584325" cy="576262"/>
          </a:xfrm>
          <a:prstGeom prst="wedgeRoundRectCallout">
            <a:avLst>
              <a:gd name="adj1" fmla="val 5440"/>
              <a:gd name="adj2" fmla="val 863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kumimoji="0" lang="en-US" altLang="zh-TW" dirty="0"/>
              <a:t>12:23 pm</a:t>
            </a:r>
            <a:endParaRPr kumimoji="0" lang="zh-TW" altLang="en-US" dirty="0"/>
          </a:p>
        </p:txBody>
      </p:sp>
      <p:sp>
        <p:nvSpPr>
          <p:cNvPr id="8" name="圓角矩形圖說文字 7"/>
          <p:cNvSpPr/>
          <p:nvPr/>
        </p:nvSpPr>
        <p:spPr>
          <a:xfrm>
            <a:off x="3605213" y="1700213"/>
            <a:ext cx="1584325" cy="576262"/>
          </a:xfrm>
          <a:prstGeom prst="wedgeRoundRectCallout">
            <a:avLst>
              <a:gd name="adj1" fmla="val 5440"/>
              <a:gd name="adj2" fmla="val 863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kumimoji="0" lang="en-US" altLang="zh-TW" dirty="0"/>
              <a:t>60.5 km/h</a:t>
            </a:r>
            <a:endParaRPr kumimoji="0" lang="zh-TW" altLang="en-US" dirty="0"/>
          </a:p>
        </p:txBody>
      </p:sp>
      <p:sp>
        <p:nvSpPr>
          <p:cNvPr id="9" name="圓角矩形圖說文字 8"/>
          <p:cNvSpPr/>
          <p:nvPr/>
        </p:nvSpPr>
        <p:spPr>
          <a:xfrm>
            <a:off x="4946650" y="2544763"/>
            <a:ext cx="1582738" cy="576262"/>
          </a:xfrm>
          <a:prstGeom prst="wedgeRoundRectCallout">
            <a:avLst>
              <a:gd name="adj1" fmla="val 5440"/>
              <a:gd name="adj2" fmla="val 863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kumimoji="0" lang="en-US" altLang="zh-TW" dirty="0"/>
              <a:t>3.2 kWh</a:t>
            </a:r>
            <a:endParaRPr kumimoji="0" lang="zh-TW" altLang="en-US" dirty="0"/>
          </a:p>
        </p:txBody>
      </p:sp>
      <p:sp>
        <p:nvSpPr>
          <p:cNvPr id="10" name="圓角矩形圖說文字 9"/>
          <p:cNvSpPr/>
          <p:nvPr/>
        </p:nvSpPr>
        <p:spPr>
          <a:xfrm>
            <a:off x="1071563" y="2949575"/>
            <a:ext cx="1584325" cy="576263"/>
          </a:xfrm>
          <a:prstGeom prst="wedgeRoundRectCallout">
            <a:avLst>
              <a:gd name="adj1" fmla="val 5440"/>
              <a:gd name="adj2" fmla="val 863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kumimoji="0" lang="en-US" altLang="zh-TW" dirty="0"/>
              <a:t>PLAY &gt;&gt;</a:t>
            </a:r>
            <a:endParaRPr kumimoji="0" lang="zh-TW" altLang="en-US" dirty="0"/>
          </a:p>
        </p:txBody>
      </p:sp>
      <p:sp>
        <p:nvSpPr>
          <p:cNvPr id="11" name="圓角矩形圖說文字 10"/>
          <p:cNvSpPr/>
          <p:nvPr/>
        </p:nvSpPr>
        <p:spPr>
          <a:xfrm>
            <a:off x="6732588" y="3121025"/>
            <a:ext cx="1584325" cy="574675"/>
          </a:xfrm>
          <a:prstGeom prst="wedgeRoundRectCallout">
            <a:avLst>
              <a:gd name="adj1" fmla="val 5440"/>
              <a:gd name="adj2" fmla="val 863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kumimoji="0" lang="en-US" altLang="zh-TW" dirty="0"/>
              <a:t>Network Available</a:t>
            </a:r>
            <a:endParaRPr kumimoji="0" lang="zh-TW" altLang="en-US" dirty="0"/>
          </a:p>
        </p:txBody>
      </p:sp>
    </p:spTree>
    <p:extLst>
      <p:ext uri="{BB962C8B-B14F-4D97-AF65-F5344CB8AC3E}">
        <p14:creationId xmlns:p14="http://schemas.microsoft.com/office/powerpoint/2010/main" val="885777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Bluetooth Low Energy Architecture</a:t>
            </a:r>
          </a:p>
        </p:txBody>
      </p:sp>
      <p:pic>
        <p:nvPicPr>
          <p:cNvPr id="2050" name="Picture 2" descr="BLE Protocol Stack">
            <a:extLst>
              <a:ext uri="{FF2B5EF4-FFF2-40B4-BE49-F238E27FC236}">
                <a16:creationId xmlns:a16="http://schemas.microsoft.com/office/drawing/2014/main" id="{BE3ACDBB-071E-47D8-8790-8DB66D2C97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788" y="1690688"/>
            <a:ext cx="6840179" cy="4464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607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FF9DA8-EFF2-4DE6-9977-30CCDD7554F1}"/>
              </a:ext>
            </a:extLst>
          </p:cNvPr>
          <p:cNvSpPr>
            <a:spLocks noGrp="1"/>
          </p:cNvSpPr>
          <p:nvPr>
            <p:ph idx="1"/>
          </p:nvPr>
        </p:nvSpPr>
        <p:spPr>
          <a:xfrm>
            <a:off x="0" y="53096"/>
            <a:ext cx="12192000" cy="6629058"/>
          </a:xfrm>
        </p:spPr>
        <p:txBody>
          <a:bodyPr>
            <a:normAutofit/>
          </a:bodyPr>
          <a:lstStyle/>
          <a:p>
            <a:pPr marL="0" indent="0">
              <a:buNone/>
            </a:pPr>
            <a:r>
              <a:rPr lang="en-US" sz="2400" b="1" i="0" dirty="0">
                <a:solidFill>
                  <a:schemeClr val="bg1"/>
                </a:solidFill>
                <a:effectLst/>
              </a:rPr>
              <a:t>Physical Layer :</a:t>
            </a:r>
          </a:p>
          <a:p>
            <a:pPr marL="0" indent="0">
              <a:lnSpc>
                <a:spcPct val="150000"/>
              </a:lnSpc>
              <a:spcBef>
                <a:spcPts val="0"/>
              </a:spcBef>
              <a:buNone/>
            </a:pPr>
            <a:br>
              <a:rPr lang="en-US" sz="2400" dirty="0">
                <a:solidFill>
                  <a:schemeClr val="bg1"/>
                </a:solidFill>
              </a:rPr>
            </a:br>
            <a:r>
              <a:rPr lang="en-US" sz="2400" b="0" i="0" dirty="0">
                <a:solidFill>
                  <a:schemeClr val="bg1"/>
                </a:solidFill>
                <a:effectLst/>
              </a:rPr>
              <a:t>• The transmitter uses GFSK modulation and operates at unlicensed 2.4 GHz frequency band.</a:t>
            </a:r>
            <a:br>
              <a:rPr lang="en-US" sz="2400" dirty="0">
                <a:solidFill>
                  <a:schemeClr val="bg1"/>
                </a:solidFill>
              </a:rPr>
            </a:br>
            <a:r>
              <a:rPr lang="en-US" sz="2400" b="0" i="0" dirty="0">
                <a:solidFill>
                  <a:schemeClr val="bg1"/>
                </a:solidFill>
                <a:effectLst/>
              </a:rPr>
              <a:t>• Using this PHY layer, BLE offers data rates of 1 Mbps (Bluetooth v4.2)/2 Mbps (Bluetooth v5.0).</a:t>
            </a:r>
            <a:br>
              <a:rPr lang="en-US" sz="2400" dirty="0">
                <a:solidFill>
                  <a:schemeClr val="bg1"/>
                </a:solidFill>
              </a:rPr>
            </a:br>
            <a:r>
              <a:rPr lang="en-US" sz="2400" b="0" i="0" dirty="0">
                <a:solidFill>
                  <a:schemeClr val="bg1"/>
                </a:solidFill>
                <a:effectLst/>
              </a:rPr>
              <a:t>• It uses frequency hopping transceiver.</a:t>
            </a:r>
          </a:p>
          <a:p>
            <a:pPr marL="0" indent="0">
              <a:lnSpc>
                <a:spcPct val="150000"/>
              </a:lnSpc>
              <a:spcBef>
                <a:spcPts val="0"/>
              </a:spcBef>
              <a:buNone/>
            </a:pPr>
            <a:endParaRPr lang="en-US" sz="2400" dirty="0">
              <a:solidFill>
                <a:schemeClr val="bg1"/>
              </a:solidFill>
            </a:endParaRPr>
          </a:p>
          <a:p>
            <a:pPr marL="0" indent="0">
              <a:lnSpc>
                <a:spcPct val="150000"/>
              </a:lnSpc>
              <a:spcBef>
                <a:spcPts val="0"/>
              </a:spcBef>
              <a:buNone/>
            </a:pPr>
            <a:r>
              <a:rPr lang="en-US" sz="2400" b="0" i="0" dirty="0">
                <a:solidFill>
                  <a:schemeClr val="bg1"/>
                </a:solidFill>
                <a:effectLst/>
                <a:latin typeface="Arial" panose="020B0604020202020204" pitchFamily="34" charset="0"/>
              </a:rPr>
              <a:t>• </a:t>
            </a:r>
            <a:r>
              <a:rPr lang="en-US" sz="2400" b="1" i="0" dirty="0">
                <a:solidFill>
                  <a:schemeClr val="bg1"/>
                </a:solidFill>
                <a:effectLst/>
              </a:rPr>
              <a:t>Link Layer :</a:t>
            </a:r>
            <a:r>
              <a:rPr lang="en-US" sz="2400" b="0" i="0" dirty="0">
                <a:solidFill>
                  <a:schemeClr val="bg1"/>
                </a:solidFill>
                <a:effectLst/>
              </a:rPr>
              <a:t> </a:t>
            </a:r>
          </a:p>
          <a:p>
            <a:pPr marL="0" indent="0">
              <a:lnSpc>
                <a:spcPct val="150000"/>
              </a:lnSpc>
              <a:spcBef>
                <a:spcPts val="0"/>
              </a:spcBef>
              <a:buNone/>
            </a:pPr>
            <a:r>
              <a:rPr lang="en-US" sz="2400" b="0" i="0" dirty="0">
                <a:solidFill>
                  <a:schemeClr val="bg1"/>
                </a:solidFill>
                <a:effectLst/>
              </a:rPr>
              <a:t>This layer sits above the Physical layer. It is responsible for advertising, scanning, and creating/maintaining connections.</a:t>
            </a:r>
            <a:endParaRPr lang="en-US" sz="2400" dirty="0">
              <a:solidFill>
                <a:schemeClr val="bg1"/>
              </a:solidFill>
            </a:endParaRPr>
          </a:p>
        </p:txBody>
      </p:sp>
    </p:spTree>
    <p:extLst>
      <p:ext uri="{BB962C8B-B14F-4D97-AF65-F5344CB8AC3E}">
        <p14:creationId xmlns:p14="http://schemas.microsoft.com/office/powerpoint/2010/main" val="727976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13B24-DBA3-4EEC-B246-63A8A3AD96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2D5653F-19AC-47AC-B9D4-A625C684C8D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52FA5F3-C8F9-40DF-9E3C-535093EEFDE7}"/>
              </a:ext>
            </a:extLst>
          </p:cNvPr>
          <p:cNvPicPr>
            <a:picLocks noChangeAspect="1"/>
          </p:cNvPicPr>
          <p:nvPr/>
        </p:nvPicPr>
        <p:blipFill>
          <a:blip r:embed="rId2"/>
          <a:stretch>
            <a:fillRect/>
          </a:stretch>
        </p:blipFill>
        <p:spPr>
          <a:xfrm>
            <a:off x="1912396" y="2336227"/>
            <a:ext cx="7608439" cy="3223915"/>
          </a:xfrm>
          <a:prstGeom prst="rect">
            <a:avLst/>
          </a:prstGeom>
        </p:spPr>
      </p:pic>
    </p:spTree>
    <p:extLst>
      <p:ext uri="{BB962C8B-B14F-4D97-AF65-F5344CB8AC3E}">
        <p14:creationId xmlns:p14="http://schemas.microsoft.com/office/powerpoint/2010/main" val="498688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69C4CC-F363-4296-8090-F9AE6BF7A586}"/>
              </a:ext>
            </a:extLst>
          </p:cNvPr>
          <p:cNvSpPr>
            <a:spLocks noGrp="1"/>
          </p:cNvSpPr>
          <p:nvPr>
            <p:ph idx="1"/>
          </p:nvPr>
        </p:nvSpPr>
        <p:spPr>
          <a:xfrm>
            <a:off x="309489" y="209428"/>
            <a:ext cx="11338560" cy="6439144"/>
          </a:xfrm>
        </p:spPr>
        <p:txBody>
          <a:bodyPr>
            <a:noAutofit/>
          </a:bodyPr>
          <a:lstStyle/>
          <a:p>
            <a:pPr>
              <a:lnSpc>
                <a:spcPct val="100000"/>
              </a:lnSpc>
              <a:spcBef>
                <a:spcPts val="0"/>
              </a:spcBef>
            </a:pPr>
            <a:r>
              <a:rPr lang="en-US" sz="2400" b="1" i="0" dirty="0">
                <a:solidFill>
                  <a:schemeClr val="bg1"/>
                </a:solidFill>
                <a:effectLst/>
              </a:rPr>
              <a:t>SMP :</a:t>
            </a:r>
            <a:r>
              <a:rPr lang="en-US" sz="2400" b="0" i="0" dirty="0">
                <a:solidFill>
                  <a:schemeClr val="bg1"/>
                </a:solidFill>
                <a:effectLst/>
              </a:rPr>
              <a:t>This security Manager layer provides methods for device pairing and key distributions. It offers services to other protocol stack layers in order to securely connect and exchange data between BLE devices.</a:t>
            </a:r>
            <a:br>
              <a:rPr lang="en-US" sz="2400" dirty="0">
                <a:solidFill>
                  <a:schemeClr val="bg1"/>
                </a:solidFill>
              </a:rPr>
            </a:br>
            <a:br>
              <a:rPr lang="en-US" sz="2400" dirty="0">
                <a:solidFill>
                  <a:schemeClr val="bg1"/>
                </a:solidFill>
              </a:rPr>
            </a:br>
            <a:r>
              <a:rPr lang="en-US" sz="2400" b="0" i="0" dirty="0">
                <a:solidFill>
                  <a:schemeClr val="bg1"/>
                </a:solidFill>
                <a:effectLst/>
              </a:rPr>
              <a:t>• </a:t>
            </a:r>
            <a:r>
              <a:rPr lang="en-US" sz="2400" b="1" i="0" dirty="0">
                <a:solidFill>
                  <a:schemeClr val="bg1"/>
                </a:solidFill>
                <a:effectLst/>
              </a:rPr>
              <a:t>GAP :</a:t>
            </a:r>
            <a:r>
              <a:rPr lang="en-US" sz="2400" b="0" i="0" dirty="0">
                <a:solidFill>
                  <a:schemeClr val="bg1"/>
                </a:solidFill>
                <a:effectLst/>
              </a:rPr>
              <a:t> This layer directly interfaces with application layer and/or profiles on it. It handles device discovery and connection related services for BLE device. It also takes care of initiation of security features.</a:t>
            </a:r>
            <a:br>
              <a:rPr lang="en-US" sz="2400" dirty="0">
                <a:solidFill>
                  <a:schemeClr val="bg1"/>
                </a:solidFill>
              </a:rPr>
            </a:br>
            <a:br>
              <a:rPr lang="en-US" sz="2400" dirty="0">
                <a:solidFill>
                  <a:schemeClr val="bg1"/>
                </a:solidFill>
              </a:rPr>
            </a:br>
            <a:r>
              <a:rPr lang="en-US" sz="2400" b="0" i="0" dirty="0">
                <a:solidFill>
                  <a:schemeClr val="bg1"/>
                </a:solidFill>
                <a:effectLst/>
              </a:rPr>
              <a:t>• </a:t>
            </a:r>
            <a:r>
              <a:rPr lang="en-US" sz="2400" b="1" i="0" dirty="0">
                <a:solidFill>
                  <a:schemeClr val="bg1"/>
                </a:solidFill>
                <a:effectLst/>
              </a:rPr>
              <a:t>GATT :</a:t>
            </a:r>
            <a:r>
              <a:rPr lang="en-US" sz="2400" b="0" i="0" dirty="0">
                <a:solidFill>
                  <a:schemeClr val="bg1"/>
                </a:solidFill>
                <a:effectLst/>
              </a:rPr>
              <a:t> This layer is service framework which specifies sub-procedures to use ATT. Data communications between two BLE devices are handled through these sub-procedures. The applications and/or profiles will use GATT directly.</a:t>
            </a:r>
            <a:br>
              <a:rPr lang="en-US" sz="2400" dirty="0">
                <a:solidFill>
                  <a:schemeClr val="bg1"/>
                </a:solidFill>
              </a:rPr>
            </a:br>
            <a:br>
              <a:rPr lang="en-US" sz="2400" dirty="0">
                <a:solidFill>
                  <a:schemeClr val="bg1"/>
                </a:solidFill>
              </a:rPr>
            </a:br>
            <a:r>
              <a:rPr lang="en-US" sz="2400" b="0" i="0" dirty="0">
                <a:solidFill>
                  <a:schemeClr val="bg1"/>
                </a:solidFill>
                <a:effectLst/>
              </a:rPr>
              <a:t>• </a:t>
            </a:r>
            <a:r>
              <a:rPr lang="en-US" sz="2400" b="1" i="0" dirty="0">
                <a:solidFill>
                  <a:schemeClr val="bg1"/>
                </a:solidFill>
                <a:effectLst/>
              </a:rPr>
              <a:t>ATT :</a:t>
            </a:r>
            <a:r>
              <a:rPr lang="en-US" sz="2400" b="0" i="0" dirty="0">
                <a:solidFill>
                  <a:schemeClr val="bg1"/>
                </a:solidFill>
                <a:effectLst/>
              </a:rPr>
              <a:t> This layer allows BLE device to expose certain pieces of data or attributes.</a:t>
            </a:r>
            <a:endParaRPr lang="en-US" sz="2400" dirty="0">
              <a:solidFill>
                <a:schemeClr val="bg1"/>
              </a:solidFill>
            </a:endParaRPr>
          </a:p>
        </p:txBody>
      </p:sp>
    </p:spTree>
    <p:extLst>
      <p:ext uri="{BB962C8B-B14F-4D97-AF65-F5344CB8AC3E}">
        <p14:creationId xmlns:p14="http://schemas.microsoft.com/office/powerpoint/2010/main" val="20812439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Device Modes</a:t>
            </a:r>
          </a:p>
        </p:txBody>
      </p:sp>
      <p:sp>
        <p:nvSpPr>
          <p:cNvPr id="3" name="Content Placeholder 2"/>
          <p:cNvSpPr>
            <a:spLocks noGrp="1"/>
          </p:cNvSpPr>
          <p:nvPr>
            <p:ph idx="1"/>
          </p:nvPr>
        </p:nvSpPr>
        <p:spPr/>
        <p:txBody>
          <a:bodyPr/>
          <a:lstStyle/>
          <a:p>
            <a:r>
              <a:rPr lang="en-US" dirty="0">
                <a:solidFill>
                  <a:schemeClr val="bg1"/>
                </a:solidFill>
              </a:rPr>
              <a:t>Dual Mode</a:t>
            </a:r>
          </a:p>
          <a:p>
            <a:pPr lvl="1"/>
            <a:r>
              <a:rPr lang="en-US" dirty="0">
                <a:solidFill>
                  <a:schemeClr val="bg1"/>
                </a:solidFill>
              </a:rPr>
              <a:t>Bluetooth BR/EDR and BLE</a:t>
            </a:r>
          </a:p>
          <a:p>
            <a:pPr lvl="1"/>
            <a:r>
              <a:rPr lang="en-US" dirty="0">
                <a:solidFill>
                  <a:schemeClr val="bg1"/>
                </a:solidFill>
              </a:rPr>
              <a:t>Used anywhere that BR/EDR</a:t>
            </a:r>
            <a:br>
              <a:rPr lang="en-US" dirty="0">
                <a:solidFill>
                  <a:schemeClr val="bg1"/>
                </a:solidFill>
              </a:rPr>
            </a:br>
            <a:r>
              <a:rPr lang="en-US" dirty="0">
                <a:solidFill>
                  <a:schemeClr val="bg1"/>
                </a:solidFill>
              </a:rPr>
              <a:t>is used today</a:t>
            </a:r>
          </a:p>
          <a:p>
            <a:endParaRPr lang="en-US" dirty="0">
              <a:solidFill>
                <a:schemeClr val="bg1"/>
              </a:solidFill>
            </a:endParaRPr>
          </a:p>
          <a:p>
            <a:r>
              <a:rPr lang="en-US" dirty="0">
                <a:solidFill>
                  <a:schemeClr val="bg1"/>
                </a:solidFill>
              </a:rPr>
              <a:t>Single Mode</a:t>
            </a:r>
          </a:p>
          <a:p>
            <a:pPr lvl="1"/>
            <a:r>
              <a:rPr lang="en-US" dirty="0">
                <a:solidFill>
                  <a:schemeClr val="bg1"/>
                </a:solidFill>
              </a:rPr>
              <a:t>Implements only Bluetooth LE</a:t>
            </a:r>
          </a:p>
          <a:p>
            <a:pPr lvl="1"/>
            <a:r>
              <a:rPr lang="en-US" dirty="0">
                <a:solidFill>
                  <a:schemeClr val="bg1"/>
                </a:solidFill>
              </a:rPr>
              <a:t>Used in newer devices </a:t>
            </a:r>
            <a:r>
              <a:rPr lang="en-US" dirty="0"/>
              <a:t>/ applications</a:t>
            </a:r>
          </a:p>
          <a:p>
            <a:endParaRPr lang="en-US" dirty="0"/>
          </a:p>
        </p:txBody>
      </p:sp>
      <p:pic>
        <p:nvPicPr>
          <p:cNvPr id="9" name="Picture 8"/>
          <p:cNvPicPr>
            <a:picLocks noChangeAspect="1"/>
          </p:cNvPicPr>
          <p:nvPr/>
        </p:nvPicPr>
        <p:blipFill>
          <a:blip r:embed="rId2"/>
          <a:stretch>
            <a:fillRect/>
          </a:stretch>
        </p:blipFill>
        <p:spPr>
          <a:xfrm>
            <a:off x="5939913" y="3487174"/>
            <a:ext cx="3733800" cy="2184400"/>
          </a:xfrm>
          <a:prstGeom prst="rect">
            <a:avLst/>
          </a:prstGeom>
        </p:spPr>
      </p:pic>
      <p:pic>
        <p:nvPicPr>
          <p:cNvPr id="10" name="Picture 9"/>
          <p:cNvPicPr>
            <a:picLocks noChangeAspect="1"/>
          </p:cNvPicPr>
          <p:nvPr/>
        </p:nvPicPr>
        <p:blipFill>
          <a:blip r:embed="rId3"/>
          <a:stretch>
            <a:fillRect/>
          </a:stretch>
        </p:blipFill>
        <p:spPr>
          <a:xfrm>
            <a:off x="4692012" y="4990127"/>
            <a:ext cx="898908" cy="1368118"/>
          </a:xfrm>
          <a:prstGeom prst="rect">
            <a:avLst/>
          </a:prstGeom>
        </p:spPr>
      </p:pic>
      <p:pic>
        <p:nvPicPr>
          <p:cNvPr id="11" name="Picture 10"/>
          <p:cNvPicPr>
            <a:picLocks noChangeAspect="1"/>
          </p:cNvPicPr>
          <p:nvPr/>
        </p:nvPicPr>
        <p:blipFill>
          <a:blip r:embed="rId4"/>
          <a:stretch>
            <a:fillRect/>
          </a:stretch>
        </p:blipFill>
        <p:spPr>
          <a:xfrm>
            <a:off x="5408908" y="876736"/>
            <a:ext cx="1500948" cy="1925458"/>
          </a:xfrm>
          <a:prstGeom prst="rect">
            <a:avLst/>
          </a:prstGeom>
        </p:spPr>
      </p:pic>
    </p:spTree>
    <p:extLst>
      <p:ext uri="{BB962C8B-B14F-4D97-AF65-F5344CB8AC3E}">
        <p14:creationId xmlns:p14="http://schemas.microsoft.com/office/powerpoint/2010/main" val="14196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Device Modes</a:t>
            </a:r>
          </a:p>
        </p:txBody>
      </p:sp>
      <p:sp>
        <p:nvSpPr>
          <p:cNvPr id="3" name="Content Placeholder 2"/>
          <p:cNvSpPr>
            <a:spLocks noGrp="1"/>
          </p:cNvSpPr>
          <p:nvPr>
            <p:ph idx="1"/>
          </p:nvPr>
        </p:nvSpPr>
        <p:spPr/>
        <p:txBody>
          <a:bodyPr/>
          <a:lstStyle/>
          <a:p>
            <a:r>
              <a:rPr lang="en-US" dirty="0">
                <a:solidFill>
                  <a:schemeClr val="bg1"/>
                </a:solidFill>
              </a:rPr>
              <a:t>Dual mode + single modes</a:t>
            </a:r>
          </a:p>
          <a:p>
            <a:endParaRPr lang="en-US" dirty="0">
              <a:solidFill>
                <a:schemeClr val="bg1"/>
              </a:solidFill>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41" y="2792669"/>
            <a:ext cx="6066810" cy="3724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5" name="文字方塊 4"/>
          <p:cNvSpPr txBox="1">
            <a:spLocks noChangeArrowheads="1"/>
          </p:cNvSpPr>
          <p:nvPr/>
        </p:nvSpPr>
        <p:spPr bwMode="auto">
          <a:xfrm>
            <a:off x="1135678" y="2337314"/>
            <a:ext cx="15128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新細明體" charset="0"/>
              </a:defRPr>
            </a:lvl1pPr>
            <a:lvl2pPr marL="742950" indent="-285750">
              <a:defRPr>
                <a:solidFill>
                  <a:schemeClr val="tx1"/>
                </a:solidFill>
                <a:latin typeface="Calibri" charset="0"/>
                <a:ea typeface="新細明體" charset="0"/>
              </a:defRPr>
            </a:lvl2pPr>
            <a:lvl3pPr marL="1143000" indent="-228600">
              <a:defRPr>
                <a:solidFill>
                  <a:schemeClr val="tx1"/>
                </a:solidFill>
                <a:latin typeface="Calibri" charset="0"/>
                <a:ea typeface="新細明體" charset="0"/>
              </a:defRPr>
            </a:lvl3pPr>
            <a:lvl4pPr marL="1600200" indent="-228600">
              <a:defRPr>
                <a:solidFill>
                  <a:schemeClr val="tx1"/>
                </a:solidFill>
                <a:latin typeface="Calibri" charset="0"/>
                <a:ea typeface="新細明體" charset="0"/>
              </a:defRPr>
            </a:lvl4pPr>
            <a:lvl5pPr marL="2057400" indent="-228600">
              <a:defRPr>
                <a:solidFill>
                  <a:schemeClr val="tx1"/>
                </a:solidFill>
                <a:latin typeface="Calibri" charset="0"/>
                <a:ea typeface="新細明體" charset="0"/>
              </a:defRPr>
            </a:lvl5pPr>
            <a:lvl6pPr marL="2514600" indent="-228600" fontAlgn="base">
              <a:spcBef>
                <a:spcPct val="0"/>
              </a:spcBef>
              <a:spcAft>
                <a:spcPct val="0"/>
              </a:spcAft>
              <a:defRPr>
                <a:solidFill>
                  <a:schemeClr val="tx1"/>
                </a:solidFill>
                <a:latin typeface="Calibri" charset="0"/>
                <a:ea typeface="新細明體" charset="0"/>
              </a:defRPr>
            </a:lvl6pPr>
            <a:lvl7pPr marL="2971800" indent="-228600" fontAlgn="base">
              <a:spcBef>
                <a:spcPct val="0"/>
              </a:spcBef>
              <a:spcAft>
                <a:spcPct val="0"/>
              </a:spcAft>
              <a:defRPr>
                <a:solidFill>
                  <a:schemeClr val="tx1"/>
                </a:solidFill>
                <a:latin typeface="Calibri" charset="0"/>
                <a:ea typeface="新細明體" charset="0"/>
              </a:defRPr>
            </a:lvl7pPr>
            <a:lvl8pPr marL="3429000" indent="-228600" fontAlgn="base">
              <a:spcBef>
                <a:spcPct val="0"/>
              </a:spcBef>
              <a:spcAft>
                <a:spcPct val="0"/>
              </a:spcAft>
              <a:defRPr>
                <a:solidFill>
                  <a:schemeClr val="tx1"/>
                </a:solidFill>
                <a:latin typeface="Calibri" charset="0"/>
                <a:ea typeface="新細明體" charset="0"/>
              </a:defRPr>
            </a:lvl8pPr>
            <a:lvl9pPr marL="3886200" indent="-228600" fontAlgn="base">
              <a:spcBef>
                <a:spcPct val="0"/>
              </a:spcBef>
              <a:spcAft>
                <a:spcPct val="0"/>
              </a:spcAft>
              <a:defRPr>
                <a:solidFill>
                  <a:schemeClr val="tx1"/>
                </a:solidFill>
                <a:latin typeface="Calibri" charset="0"/>
                <a:ea typeface="新細明體" charset="0"/>
              </a:defRPr>
            </a:lvl9pPr>
          </a:lstStyle>
          <a:p>
            <a:r>
              <a:rPr kumimoji="0" lang="en-US" altLang="zh-TW" dirty="0">
                <a:solidFill>
                  <a:schemeClr val="bg1"/>
                </a:solidFill>
              </a:rPr>
              <a:t>BR/EDR stack</a:t>
            </a:r>
            <a:endParaRPr kumimoji="0" lang="zh-TW" altLang="en-US" dirty="0">
              <a:solidFill>
                <a:schemeClr val="bg1"/>
              </a:solidFill>
            </a:endParaRPr>
          </a:p>
        </p:txBody>
      </p:sp>
      <p:sp>
        <p:nvSpPr>
          <p:cNvPr id="6" name="文字方塊 6"/>
          <p:cNvSpPr txBox="1">
            <a:spLocks noChangeArrowheads="1"/>
          </p:cNvSpPr>
          <p:nvPr/>
        </p:nvSpPr>
        <p:spPr bwMode="auto">
          <a:xfrm>
            <a:off x="3117415" y="2337006"/>
            <a:ext cx="18716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新細明體" charset="0"/>
              </a:defRPr>
            </a:lvl1pPr>
            <a:lvl2pPr marL="742950" indent="-285750">
              <a:defRPr>
                <a:solidFill>
                  <a:schemeClr val="tx1"/>
                </a:solidFill>
                <a:latin typeface="Calibri" charset="0"/>
                <a:ea typeface="新細明體" charset="0"/>
              </a:defRPr>
            </a:lvl2pPr>
            <a:lvl3pPr marL="1143000" indent="-228600">
              <a:defRPr>
                <a:solidFill>
                  <a:schemeClr val="tx1"/>
                </a:solidFill>
                <a:latin typeface="Calibri" charset="0"/>
                <a:ea typeface="新細明體" charset="0"/>
              </a:defRPr>
            </a:lvl3pPr>
            <a:lvl4pPr marL="1600200" indent="-228600">
              <a:defRPr>
                <a:solidFill>
                  <a:schemeClr val="tx1"/>
                </a:solidFill>
                <a:latin typeface="Calibri" charset="0"/>
                <a:ea typeface="新細明體" charset="0"/>
              </a:defRPr>
            </a:lvl4pPr>
            <a:lvl5pPr marL="2057400" indent="-228600">
              <a:defRPr>
                <a:solidFill>
                  <a:schemeClr val="tx1"/>
                </a:solidFill>
                <a:latin typeface="Calibri" charset="0"/>
                <a:ea typeface="新細明體" charset="0"/>
              </a:defRPr>
            </a:lvl5pPr>
            <a:lvl6pPr marL="2514600" indent="-228600" fontAlgn="base">
              <a:spcBef>
                <a:spcPct val="0"/>
              </a:spcBef>
              <a:spcAft>
                <a:spcPct val="0"/>
              </a:spcAft>
              <a:defRPr>
                <a:solidFill>
                  <a:schemeClr val="tx1"/>
                </a:solidFill>
                <a:latin typeface="Calibri" charset="0"/>
                <a:ea typeface="新細明體" charset="0"/>
              </a:defRPr>
            </a:lvl6pPr>
            <a:lvl7pPr marL="2971800" indent="-228600" fontAlgn="base">
              <a:spcBef>
                <a:spcPct val="0"/>
              </a:spcBef>
              <a:spcAft>
                <a:spcPct val="0"/>
              </a:spcAft>
              <a:defRPr>
                <a:solidFill>
                  <a:schemeClr val="tx1"/>
                </a:solidFill>
                <a:latin typeface="Calibri" charset="0"/>
                <a:ea typeface="新細明體" charset="0"/>
              </a:defRPr>
            </a:lvl7pPr>
            <a:lvl8pPr marL="3429000" indent="-228600" fontAlgn="base">
              <a:spcBef>
                <a:spcPct val="0"/>
              </a:spcBef>
              <a:spcAft>
                <a:spcPct val="0"/>
              </a:spcAft>
              <a:defRPr>
                <a:solidFill>
                  <a:schemeClr val="tx1"/>
                </a:solidFill>
                <a:latin typeface="Calibri" charset="0"/>
                <a:ea typeface="新細明體" charset="0"/>
              </a:defRPr>
            </a:lvl8pPr>
            <a:lvl9pPr marL="3886200" indent="-228600" fontAlgn="base">
              <a:spcBef>
                <a:spcPct val="0"/>
              </a:spcBef>
              <a:spcAft>
                <a:spcPct val="0"/>
              </a:spcAft>
              <a:defRPr>
                <a:solidFill>
                  <a:schemeClr val="tx1"/>
                </a:solidFill>
                <a:latin typeface="Calibri" charset="0"/>
                <a:ea typeface="新細明體" charset="0"/>
              </a:defRPr>
            </a:lvl9pPr>
          </a:lstStyle>
          <a:p>
            <a:r>
              <a:rPr kumimoji="0" lang="en-US" altLang="zh-TW" dirty="0">
                <a:solidFill>
                  <a:schemeClr val="bg1"/>
                </a:solidFill>
              </a:rPr>
              <a:t>Dual-mode stack</a:t>
            </a:r>
            <a:endParaRPr kumimoji="0" lang="zh-TW" altLang="en-US" dirty="0">
              <a:solidFill>
                <a:schemeClr val="bg1"/>
              </a:solidFill>
            </a:endParaRPr>
          </a:p>
        </p:txBody>
      </p:sp>
      <p:sp>
        <p:nvSpPr>
          <p:cNvPr id="7" name="文字方塊 7"/>
          <p:cNvSpPr txBox="1">
            <a:spLocks noChangeArrowheads="1"/>
          </p:cNvSpPr>
          <p:nvPr/>
        </p:nvSpPr>
        <p:spPr bwMode="auto">
          <a:xfrm>
            <a:off x="5594555" y="2379894"/>
            <a:ext cx="18716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新細明體" charset="0"/>
              </a:defRPr>
            </a:lvl1pPr>
            <a:lvl2pPr marL="742950" indent="-285750">
              <a:defRPr>
                <a:solidFill>
                  <a:schemeClr val="tx1"/>
                </a:solidFill>
                <a:latin typeface="Calibri" charset="0"/>
                <a:ea typeface="新細明體" charset="0"/>
              </a:defRPr>
            </a:lvl2pPr>
            <a:lvl3pPr marL="1143000" indent="-228600">
              <a:defRPr>
                <a:solidFill>
                  <a:schemeClr val="tx1"/>
                </a:solidFill>
                <a:latin typeface="Calibri" charset="0"/>
                <a:ea typeface="新細明體" charset="0"/>
              </a:defRPr>
            </a:lvl3pPr>
            <a:lvl4pPr marL="1600200" indent="-228600">
              <a:defRPr>
                <a:solidFill>
                  <a:schemeClr val="tx1"/>
                </a:solidFill>
                <a:latin typeface="Calibri" charset="0"/>
                <a:ea typeface="新細明體" charset="0"/>
              </a:defRPr>
            </a:lvl4pPr>
            <a:lvl5pPr marL="2057400" indent="-228600">
              <a:defRPr>
                <a:solidFill>
                  <a:schemeClr val="tx1"/>
                </a:solidFill>
                <a:latin typeface="Calibri" charset="0"/>
                <a:ea typeface="新細明體" charset="0"/>
              </a:defRPr>
            </a:lvl5pPr>
            <a:lvl6pPr marL="2514600" indent="-228600" fontAlgn="base">
              <a:spcBef>
                <a:spcPct val="0"/>
              </a:spcBef>
              <a:spcAft>
                <a:spcPct val="0"/>
              </a:spcAft>
              <a:defRPr>
                <a:solidFill>
                  <a:schemeClr val="tx1"/>
                </a:solidFill>
                <a:latin typeface="Calibri" charset="0"/>
                <a:ea typeface="新細明體" charset="0"/>
              </a:defRPr>
            </a:lvl6pPr>
            <a:lvl7pPr marL="2971800" indent="-228600" fontAlgn="base">
              <a:spcBef>
                <a:spcPct val="0"/>
              </a:spcBef>
              <a:spcAft>
                <a:spcPct val="0"/>
              </a:spcAft>
              <a:defRPr>
                <a:solidFill>
                  <a:schemeClr val="tx1"/>
                </a:solidFill>
                <a:latin typeface="Calibri" charset="0"/>
                <a:ea typeface="新細明體" charset="0"/>
              </a:defRPr>
            </a:lvl7pPr>
            <a:lvl8pPr marL="3429000" indent="-228600" fontAlgn="base">
              <a:spcBef>
                <a:spcPct val="0"/>
              </a:spcBef>
              <a:spcAft>
                <a:spcPct val="0"/>
              </a:spcAft>
              <a:defRPr>
                <a:solidFill>
                  <a:schemeClr val="tx1"/>
                </a:solidFill>
                <a:latin typeface="Calibri" charset="0"/>
                <a:ea typeface="新細明體" charset="0"/>
              </a:defRPr>
            </a:lvl8pPr>
            <a:lvl9pPr marL="3886200" indent="-228600" fontAlgn="base">
              <a:spcBef>
                <a:spcPct val="0"/>
              </a:spcBef>
              <a:spcAft>
                <a:spcPct val="0"/>
              </a:spcAft>
              <a:defRPr>
                <a:solidFill>
                  <a:schemeClr val="tx1"/>
                </a:solidFill>
                <a:latin typeface="Calibri" charset="0"/>
                <a:ea typeface="新細明體" charset="0"/>
              </a:defRPr>
            </a:lvl9pPr>
          </a:lstStyle>
          <a:p>
            <a:r>
              <a:rPr kumimoji="0" lang="en-US" altLang="zh-TW" dirty="0">
                <a:solidFill>
                  <a:schemeClr val="bg1"/>
                </a:solidFill>
              </a:rPr>
              <a:t>Single-mode stack</a:t>
            </a:r>
            <a:endParaRPr kumimoji="0" lang="zh-TW" altLang="en-US" dirty="0">
              <a:solidFill>
                <a:schemeClr val="bg1"/>
              </a:solidFill>
            </a:endParaRPr>
          </a:p>
        </p:txBody>
      </p:sp>
    </p:spTree>
    <p:extLst>
      <p:ext uri="{BB962C8B-B14F-4D97-AF65-F5344CB8AC3E}">
        <p14:creationId xmlns:p14="http://schemas.microsoft.com/office/powerpoint/2010/main" val="159224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69E9CB-557A-4069-A1B9-6FAA7C2DF9F0}"/>
              </a:ext>
            </a:extLst>
          </p:cNvPr>
          <p:cNvSpPr>
            <a:spLocks noGrp="1"/>
          </p:cNvSpPr>
          <p:nvPr>
            <p:ph idx="1"/>
          </p:nvPr>
        </p:nvSpPr>
        <p:spPr>
          <a:xfrm>
            <a:off x="528709" y="334448"/>
            <a:ext cx="11400693" cy="6523551"/>
          </a:xfrm>
        </p:spPr>
        <p:txBody>
          <a:bodyPr>
            <a:normAutofit/>
          </a:bodyPr>
          <a:lstStyle/>
          <a:p>
            <a:pPr algn="just"/>
            <a:r>
              <a:rPr lang="en-US" sz="2400" b="0" i="0" dirty="0">
                <a:solidFill>
                  <a:schemeClr val="bg1"/>
                </a:solidFill>
                <a:effectLst/>
              </a:rPr>
              <a:t>Serial Port Profile </a:t>
            </a:r>
            <a:r>
              <a:rPr lang="en-US" sz="2400" b="1" i="0" dirty="0">
                <a:solidFill>
                  <a:schemeClr val="bg1"/>
                </a:solidFill>
                <a:effectLst/>
              </a:rPr>
              <a:t>defines the protocols and procedures that shall be used by devices using Bluetooth for RS232 (or similar) serial cable emulation</a:t>
            </a:r>
            <a:r>
              <a:rPr lang="en-US" sz="2400" b="0" i="0" dirty="0">
                <a:solidFill>
                  <a:schemeClr val="bg1"/>
                </a:solidFill>
                <a:effectLst/>
              </a:rPr>
              <a:t>.</a:t>
            </a:r>
          </a:p>
          <a:p>
            <a:pPr algn="just"/>
            <a:endParaRPr lang="en-US" sz="2400" dirty="0">
              <a:solidFill>
                <a:schemeClr val="bg1"/>
              </a:solidFill>
            </a:endParaRPr>
          </a:p>
          <a:p>
            <a:pPr algn="just"/>
            <a:r>
              <a:rPr lang="en-US" sz="2400" b="0" i="0" dirty="0">
                <a:solidFill>
                  <a:schemeClr val="bg1"/>
                </a:solidFill>
                <a:effectLst/>
              </a:rPr>
              <a:t>The Bluetooth protocol RFCOMM is </a:t>
            </a:r>
            <a:r>
              <a:rPr lang="en-US" sz="2400" b="1" i="0" dirty="0">
                <a:solidFill>
                  <a:schemeClr val="bg1"/>
                </a:solidFill>
                <a:effectLst/>
              </a:rPr>
              <a:t>a simple set of transport protocols, made on top of the L2CAP protocol, providing emulated RS-232 serial ports</a:t>
            </a:r>
            <a:r>
              <a:rPr lang="en-US" sz="2400" b="0" i="0" dirty="0">
                <a:solidFill>
                  <a:schemeClr val="bg1"/>
                </a:solidFill>
                <a:effectLst/>
              </a:rPr>
              <a:t> (up to sixty simultaneous connections to a Bluetooth device at a time)</a:t>
            </a:r>
          </a:p>
          <a:p>
            <a:pPr algn="just"/>
            <a:endParaRPr lang="en-US" sz="2400" dirty="0">
              <a:solidFill>
                <a:schemeClr val="bg1"/>
              </a:solidFill>
            </a:endParaRPr>
          </a:p>
          <a:p>
            <a:pPr algn="just"/>
            <a:r>
              <a:rPr lang="en-US" sz="2400" b="0" i="0" dirty="0">
                <a:solidFill>
                  <a:schemeClr val="bg1"/>
                </a:solidFill>
                <a:effectLst/>
              </a:rPr>
              <a:t>L2CAP is used within the Bluetooth protocol stack. It passes packets to either the Host Controller Interface (HCI) or, on a </a:t>
            </a:r>
            <a:r>
              <a:rPr lang="en-US" sz="2400" b="0" i="0" dirty="0" err="1">
                <a:solidFill>
                  <a:schemeClr val="bg1"/>
                </a:solidFill>
                <a:effectLst/>
              </a:rPr>
              <a:t>hostless</a:t>
            </a:r>
            <a:r>
              <a:rPr lang="en-US" sz="2400" b="0" i="0" dirty="0">
                <a:solidFill>
                  <a:schemeClr val="bg1"/>
                </a:solidFill>
                <a:effectLst/>
              </a:rPr>
              <a:t> system, directly to the Link Manager/ACL link. </a:t>
            </a:r>
          </a:p>
          <a:p>
            <a:pPr algn="just"/>
            <a:r>
              <a:rPr lang="en-US" sz="2400" b="0" i="0" dirty="0">
                <a:solidFill>
                  <a:schemeClr val="bg1"/>
                </a:solidFill>
                <a:effectLst/>
              </a:rPr>
              <a:t>L2CAP's functions include: Multiplexing data between different higher layer protocols.</a:t>
            </a:r>
          </a:p>
          <a:p>
            <a:pPr algn="just"/>
            <a:endParaRPr lang="en-US" sz="2400" dirty="0">
              <a:solidFill>
                <a:schemeClr val="bg1"/>
              </a:solidFill>
            </a:endParaRPr>
          </a:p>
          <a:p>
            <a:pPr algn="just"/>
            <a:r>
              <a:rPr lang="en-US" sz="2400" b="0" i="0" dirty="0">
                <a:solidFill>
                  <a:schemeClr val="bg1"/>
                </a:solidFill>
                <a:effectLst/>
              </a:rPr>
              <a:t>LMP establishes logical </a:t>
            </a:r>
            <a:r>
              <a:rPr lang="en-US" sz="2400" b="1" i="0" dirty="0">
                <a:solidFill>
                  <a:schemeClr val="bg1"/>
                </a:solidFill>
                <a:effectLst/>
              </a:rPr>
              <a:t>links</a:t>
            </a:r>
            <a:r>
              <a:rPr lang="en-US" sz="2400" b="0" i="0" dirty="0">
                <a:solidFill>
                  <a:schemeClr val="bg1"/>
                </a:solidFill>
                <a:effectLst/>
              </a:rPr>
              <a:t> between Bluetooth </a:t>
            </a:r>
            <a:r>
              <a:rPr lang="en-US" sz="2400" b="1" i="0" dirty="0">
                <a:solidFill>
                  <a:schemeClr val="bg1"/>
                </a:solidFill>
                <a:effectLst/>
              </a:rPr>
              <a:t>devices and</a:t>
            </a:r>
            <a:r>
              <a:rPr lang="en-US" sz="2400" b="0" i="0" dirty="0">
                <a:solidFill>
                  <a:schemeClr val="bg1"/>
                </a:solidFill>
                <a:effectLst/>
              </a:rPr>
              <a:t> maintains the </a:t>
            </a:r>
            <a:r>
              <a:rPr lang="en-US" sz="2400" b="1" i="0" dirty="0">
                <a:solidFill>
                  <a:schemeClr val="bg1"/>
                </a:solidFill>
                <a:effectLst/>
              </a:rPr>
              <a:t>links</a:t>
            </a:r>
            <a:r>
              <a:rPr lang="en-US" sz="2400" b="0" i="0" dirty="0">
                <a:solidFill>
                  <a:schemeClr val="bg1"/>
                </a:solidFill>
                <a:effectLst/>
              </a:rPr>
              <a:t> for enabling communications</a:t>
            </a:r>
          </a:p>
          <a:p>
            <a:pPr algn="just"/>
            <a:endParaRPr lang="en-US" sz="2400" dirty="0">
              <a:solidFill>
                <a:schemeClr val="bg1"/>
              </a:solidFill>
            </a:endParaRPr>
          </a:p>
          <a:p>
            <a:pPr algn="just"/>
            <a:endParaRPr lang="en-US" sz="2400" dirty="0">
              <a:solidFill>
                <a:schemeClr val="bg1"/>
              </a:solidFill>
            </a:endParaRPr>
          </a:p>
          <a:p>
            <a:pPr algn="just"/>
            <a:endParaRPr lang="en-US" sz="2400" dirty="0">
              <a:solidFill>
                <a:schemeClr val="bg1"/>
              </a:solidFill>
            </a:endParaRPr>
          </a:p>
        </p:txBody>
      </p:sp>
    </p:spTree>
    <p:extLst>
      <p:ext uri="{BB962C8B-B14F-4D97-AF65-F5344CB8AC3E}">
        <p14:creationId xmlns:p14="http://schemas.microsoft.com/office/powerpoint/2010/main" val="26006759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F6B4B1-706D-4E56-8999-3697FA115CD7}"/>
              </a:ext>
            </a:extLst>
          </p:cNvPr>
          <p:cNvSpPr>
            <a:spLocks noGrp="1"/>
          </p:cNvSpPr>
          <p:nvPr>
            <p:ph idx="1"/>
          </p:nvPr>
        </p:nvSpPr>
        <p:spPr>
          <a:xfrm>
            <a:off x="838200" y="1825625"/>
            <a:ext cx="10515600" cy="3168406"/>
          </a:xfrm>
        </p:spPr>
        <p:txBody>
          <a:bodyPr>
            <a:normAutofit lnSpcReduction="10000"/>
          </a:bodyPr>
          <a:lstStyle/>
          <a:p>
            <a:pPr algn="just">
              <a:lnSpc>
                <a:spcPct val="150000"/>
              </a:lnSpc>
              <a:spcBef>
                <a:spcPts val="0"/>
              </a:spcBef>
            </a:pPr>
            <a:r>
              <a:rPr lang="en-US" sz="2400" b="0" i="0" dirty="0">
                <a:solidFill>
                  <a:schemeClr val="bg1"/>
                </a:solidFill>
                <a:effectLst/>
              </a:rPr>
              <a:t>The Link layer is the second lowest protocol in the Bluetooth Low Energy protocol stack.</a:t>
            </a:r>
          </a:p>
          <a:p>
            <a:pPr algn="just">
              <a:lnSpc>
                <a:spcPct val="150000"/>
              </a:lnSpc>
              <a:spcBef>
                <a:spcPts val="0"/>
              </a:spcBef>
            </a:pPr>
            <a:r>
              <a:rPr lang="en-US" sz="2400" b="0" i="0" dirty="0">
                <a:solidFill>
                  <a:schemeClr val="bg1"/>
                </a:solidFill>
                <a:effectLst/>
              </a:rPr>
              <a:t>It’s responsible for managing the state of the LE radio, among other things.</a:t>
            </a:r>
          </a:p>
          <a:p>
            <a:pPr algn="just">
              <a:lnSpc>
                <a:spcPct val="150000"/>
              </a:lnSpc>
              <a:spcBef>
                <a:spcPts val="0"/>
              </a:spcBef>
            </a:pPr>
            <a:r>
              <a:rPr lang="en-US" sz="2400" b="0" i="0" dirty="0">
                <a:solidFill>
                  <a:schemeClr val="bg1"/>
                </a:solidFill>
                <a:effectLst/>
              </a:rPr>
              <a:t>To do this, the Link layer relies on a state machine.</a:t>
            </a:r>
          </a:p>
          <a:p>
            <a:pPr algn="just">
              <a:lnSpc>
                <a:spcPct val="150000"/>
              </a:lnSpc>
              <a:spcBef>
                <a:spcPts val="0"/>
              </a:spcBef>
            </a:pPr>
            <a:r>
              <a:rPr lang="en-US" sz="2400" b="0" i="0" dirty="0">
                <a:solidFill>
                  <a:schemeClr val="bg1"/>
                </a:solidFill>
                <a:effectLst/>
              </a:rPr>
              <a:t>So, what’s a state machine? In short, it’s a model that defines how a system should behave under certain conditions.</a:t>
            </a:r>
          </a:p>
          <a:p>
            <a:pPr algn="just">
              <a:lnSpc>
                <a:spcPct val="150000"/>
              </a:lnSpc>
              <a:spcBef>
                <a:spcPts val="0"/>
              </a:spcBef>
            </a:pPr>
            <a:endParaRPr lang="en-US" sz="2400" dirty="0">
              <a:solidFill>
                <a:schemeClr val="bg1"/>
              </a:solidFill>
            </a:endParaRPr>
          </a:p>
        </p:txBody>
      </p:sp>
    </p:spTree>
    <p:extLst>
      <p:ext uri="{BB962C8B-B14F-4D97-AF65-F5344CB8AC3E}">
        <p14:creationId xmlns:p14="http://schemas.microsoft.com/office/powerpoint/2010/main" val="1229694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bg1"/>
                </a:solidFill>
              </a:rPr>
              <a:t>Bluetooth Low Energy (4.x and 5.0)</a:t>
            </a:r>
          </a:p>
        </p:txBody>
      </p:sp>
      <p:pic>
        <p:nvPicPr>
          <p:cNvPr id="5" name="Picture 4"/>
          <p:cNvPicPr>
            <a:picLocks noChangeAspect="1"/>
          </p:cNvPicPr>
          <p:nvPr/>
        </p:nvPicPr>
        <p:blipFill>
          <a:blip r:embed="rId2"/>
          <a:stretch>
            <a:fillRect/>
          </a:stretch>
        </p:blipFill>
        <p:spPr>
          <a:xfrm>
            <a:off x="1561690" y="2678062"/>
            <a:ext cx="3759200" cy="2159000"/>
          </a:xfrm>
          <a:prstGeom prst="rect">
            <a:avLst/>
          </a:prstGeom>
        </p:spPr>
      </p:pic>
      <p:pic>
        <p:nvPicPr>
          <p:cNvPr id="6" name="Picture 5"/>
          <p:cNvPicPr>
            <a:picLocks noChangeAspect="1"/>
          </p:cNvPicPr>
          <p:nvPr/>
        </p:nvPicPr>
        <p:blipFill>
          <a:blip r:embed="rId3"/>
          <a:stretch>
            <a:fillRect/>
          </a:stretch>
        </p:blipFill>
        <p:spPr>
          <a:xfrm>
            <a:off x="9652000" y="2297062"/>
            <a:ext cx="2540000" cy="2540000"/>
          </a:xfrm>
          <a:prstGeom prst="rect">
            <a:avLst/>
          </a:prstGeom>
        </p:spPr>
      </p:pic>
      <p:sp>
        <p:nvSpPr>
          <p:cNvPr id="7" name="TextBox 6"/>
          <p:cNvSpPr txBox="1"/>
          <p:nvPr/>
        </p:nvSpPr>
        <p:spPr>
          <a:xfrm>
            <a:off x="4709652" y="1470655"/>
            <a:ext cx="3259034" cy="523220"/>
          </a:xfrm>
          <a:prstGeom prst="rect">
            <a:avLst/>
          </a:prstGeom>
          <a:noFill/>
        </p:spPr>
        <p:txBody>
          <a:bodyPr wrap="none" rtlCol="0">
            <a:spAutoFit/>
          </a:bodyPr>
          <a:lstStyle/>
          <a:p>
            <a:r>
              <a:rPr lang="en-US" sz="2800" dirty="0">
                <a:solidFill>
                  <a:schemeClr val="bg1"/>
                </a:solidFill>
              </a:rPr>
              <a:t>Hardware </a:t>
            </a:r>
            <a:r>
              <a:rPr lang="en-US" sz="2800" dirty="0" err="1">
                <a:solidFill>
                  <a:schemeClr val="bg1"/>
                </a:solidFill>
              </a:rPr>
              <a:t>perspecive</a:t>
            </a:r>
            <a:endParaRPr lang="en-US" sz="2800" dirty="0">
              <a:solidFill>
                <a:schemeClr val="bg1"/>
              </a:solidFill>
            </a:endParaRPr>
          </a:p>
        </p:txBody>
      </p:sp>
    </p:spTree>
    <p:extLst>
      <p:ext uri="{BB962C8B-B14F-4D97-AF65-F5344CB8AC3E}">
        <p14:creationId xmlns:p14="http://schemas.microsoft.com/office/powerpoint/2010/main" val="983195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Physical Layer</a:t>
            </a:r>
          </a:p>
        </p:txBody>
      </p:sp>
      <p:sp>
        <p:nvSpPr>
          <p:cNvPr id="3" name="Content Placeholder 2"/>
          <p:cNvSpPr>
            <a:spLocks noGrp="1"/>
          </p:cNvSpPr>
          <p:nvPr>
            <p:ph idx="1"/>
          </p:nvPr>
        </p:nvSpPr>
        <p:spPr>
          <a:xfrm>
            <a:off x="621890" y="1501160"/>
            <a:ext cx="6005052" cy="4351338"/>
          </a:xfrm>
        </p:spPr>
        <p:txBody>
          <a:bodyPr/>
          <a:lstStyle/>
          <a:p>
            <a:r>
              <a:rPr lang="en-US" dirty="0">
                <a:solidFill>
                  <a:schemeClr val="bg1"/>
                </a:solidFill>
              </a:rPr>
              <a:t>2.4 GHz ISM band</a:t>
            </a:r>
          </a:p>
          <a:p>
            <a:r>
              <a:rPr lang="en-US" dirty="0">
                <a:solidFill>
                  <a:schemeClr val="bg1"/>
                </a:solidFill>
              </a:rPr>
              <a:t>1Mbps GFSK</a:t>
            </a:r>
          </a:p>
          <a:p>
            <a:pPr lvl="1"/>
            <a:r>
              <a:rPr lang="en-US" dirty="0">
                <a:solidFill>
                  <a:schemeClr val="bg1"/>
                </a:solidFill>
              </a:rPr>
              <a:t>Larger modulation index than Bluetooth BR (which means better range)</a:t>
            </a:r>
          </a:p>
          <a:p>
            <a:r>
              <a:rPr lang="en-US" dirty="0">
                <a:solidFill>
                  <a:schemeClr val="bg1"/>
                </a:solidFill>
              </a:rPr>
              <a:t>40 Channels on 2 MHz spacing</a:t>
            </a:r>
          </a:p>
          <a:p>
            <a:endParaRPr lang="en-US" dirty="0">
              <a:solidFill>
                <a:schemeClr val="bg1"/>
              </a:solidFill>
            </a:endParaRP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597" y="3765320"/>
            <a:ext cx="5426252" cy="295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78825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標題 1"/>
          <p:cNvSpPr>
            <a:spLocks noGrp="1"/>
          </p:cNvSpPr>
          <p:nvPr>
            <p:ph type="title"/>
          </p:nvPr>
        </p:nvSpPr>
        <p:spPr>
          <a:xfrm>
            <a:off x="381000" y="490076"/>
            <a:ext cx="8229600" cy="777875"/>
          </a:xfrm>
        </p:spPr>
        <p:txBody>
          <a:bodyPr/>
          <a:lstStyle/>
          <a:p>
            <a:r>
              <a:rPr lang="en-US" altLang="zh-TW" dirty="0">
                <a:solidFill>
                  <a:schemeClr val="bg1"/>
                </a:solidFill>
              </a:rPr>
              <a:t>Physical Channels</a:t>
            </a:r>
            <a:endParaRPr lang="zh-TW" altLang="en-US" dirty="0">
              <a:solidFill>
                <a:schemeClr val="bg1"/>
              </a:solidFill>
            </a:endParaRPr>
          </a:p>
        </p:txBody>
      </p:sp>
      <p:sp>
        <p:nvSpPr>
          <p:cNvPr id="14339" name="內容版面配置區 2"/>
          <p:cNvSpPr>
            <a:spLocks noGrp="1"/>
          </p:cNvSpPr>
          <p:nvPr>
            <p:ph idx="1"/>
          </p:nvPr>
        </p:nvSpPr>
        <p:spPr>
          <a:xfrm>
            <a:off x="299884" y="1609725"/>
            <a:ext cx="8229600" cy="5111750"/>
          </a:xfrm>
        </p:spPr>
        <p:txBody>
          <a:bodyPr/>
          <a:lstStyle/>
          <a:p>
            <a:r>
              <a:rPr lang="en-US" altLang="zh-TW" dirty="0">
                <a:solidFill>
                  <a:schemeClr val="bg1"/>
                </a:solidFill>
              </a:rPr>
              <a:t>Two types of channels</a:t>
            </a:r>
            <a:endParaRPr lang="zh-TW" altLang="en-US" dirty="0">
              <a:solidFill>
                <a:schemeClr val="bg1"/>
              </a:solidFill>
            </a:endParaRPr>
          </a:p>
        </p:txBody>
      </p:sp>
      <p:pic>
        <p:nvPicPr>
          <p:cNvPr id="1434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967" y="2392422"/>
            <a:ext cx="7160343" cy="3895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4941895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標題 1"/>
          <p:cNvSpPr>
            <a:spLocks noGrp="1"/>
          </p:cNvSpPr>
          <p:nvPr>
            <p:ph type="title"/>
          </p:nvPr>
        </p:nvSpPr>
        <p:spPr>
          <a:xfrm>
            <a:off x="526026" y="323852"/>
            <a:ext cx="8229600" cy="777875"/>
          </a:xfrm>
        </p:spPr>
        <p:txBody>
          <a:bodyPr/>
          <a:lstStyle/>
          <a:p>
            <a:r>
              <a:rPr lang="en-US" altLang="zh-TW" dirty="0">
                <a:solidFill>
                  <a:schemeClr val="bg1"/>
                </a:solidFill>
              </a:rPr>
              <a:t>Physical Channels</a:t>
            </a:r>
            <a:endParaRPr lang="zh-TW" altLang="en-US" dirty="0">
              <a:solidFill>
                <a:schemeClr val="bg1"/>
              </a:solidFill>
            </a:endParaRPr>
          </a:p>
        </p:txBody>
      </p:sp>
      <p:sp>
        <p:nvSpPr>
          <p:cNvPr id="15363" name="內容版面配置區 2"/>
          <p:cNvSpPr>
            <a:spLocks noGrp="1"/>
          </p:cNvSpPr>
          <p:nvPr>
            <p:ph idx="1"/>
          </p:nvPr>
        </p:nvSpPr>
        <p:spPr>
          <a:xfrm>
            <a:off x="309716" y="1580742"/>
            <a:ext cx="8229600" cy="5111750"/>
          </a:xfrm>
        </p:spPr>
        <p:txBody>
          <a:bodyPr/>
          <a:lstStyle/>
          <a:p>
            <a:r>
              <a:rPr lang="en-US" altLang="zh-TW" dirty="0">
                <a:solidFill>
                  <a:schemeClr val="bg1"/>
                </a:solidFill>
              </a:rPr>
              <a:t>Advertising channels avoid 802.11</a:t>
            </a:r>
            <a:endParaRPr lang="zh-TW" altLang="en-US" dirty="0">
              <a:solidFill>
                <a:schemeClr val="bg1"/>
              </a:solidFill>
            </a:endParaRPr>
          </a:p>
        </p:txBody>
      </p:sp>
      <p:pic>
        <p:nvPicPr>
          <p:cNvPr id="1536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677" y="2281649"/>
            <a:ext cx="6873260" cy="3709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5013285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標題 1"/>
          <p:cNvSpPr>
            <a:spLocks noGrp="1"/>
          </p:cNvSpPr>
          <p:nvPr>
            <p:ph type="title"/>
          </p:nvPr>
        </p:nvSpPr>
        <p:spPr>
          <a:xfrm>
            <a:off x="585019" y="347663"/>
            <a:ext cx="8229600" cy="777875"/>
          </a:xfrm>
        </p:spPr>
        <p:txBody>
          <a:bodyPr/>
          <a:lstStyle/>
          <a:p>
            <a:r>
              <a:rPr lang="en-US" altLang="zh-TW" dirty="0">
                <a:solidFill>
                  <a:schemeClr val="bg1"/>
                </a:solidFill>
              </a:rPr>
              <a:t>Link Layer</a:t>
            </a:r>
            <a:endParaRPr lang="zh-TW" altLang="en-US" dirty="0">
              <a:solidFill>
                <a:schemeClr val="bg1"/>
              </a:solidFill>
            </a:endParaRPr>
          </a:p>
        </p:txBody>
      </p:sp>
      <p:sp>
        <p:nvSpPr>
          <p:cNvPr id="16387" name="內容版面配置區 2"/>
          <p:cNvSpPr>
            <a:spLocks noGrp="1"/>
          </p:cNvSpPr>
          <p:nvPr>
            <p:ph idx="1"/>
          </p:nvPr>
        </p:nvSpPr>
        <p:spPr>
          <a:xfrm>
            <a:off x="653845" y="1244600"/>
            <a:ext cx="8229600" cy="5111750"/>
          </a:xfrm>
        </p:spPr>
        <p:txBody>
          <a:bodyPr/>
          <a:lstStyle/>
          <a:p>
            <a:r>
              <a:rPr lang="en-US" altLang="zh-TW" dirty="0">
                <a:solidFill>
                  <a:schemeClr val="bg1"/>
                </a:solidFill>
              </a:rPr>
              <a:t>Link Layer state machine</a:t>
            </a:r>
            <a:endParaRPr lang="zh-TW" altLang="en-US" dirty="0">
              <a:solidFill>
                <a:schemeClr val="bg1"/>
              </a:solidFill>
            </a:endParaRPr>
          </a:p>
        </p:txBody>
      </p:sp>
      <p:pic>
        <p:nvPicPr>
          <p:cNvPr id="1638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779" y="2087563"/>
            <a:ext cx="6604000" cy="426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 name="手繪多邊形 6"/>
          <p:cNvSpPr>
            <a:spLocks/>
          </p:cNvSpPr>
          <p:nvPr/>
        </p:nvSpPr>
        <p:spPr bwMode="auto">
          <a:xfrm>
            <a:off x="4246154" y="2973388"/>
            <a:ext cx="1809750" cy="2522537"/>
          </a:xfrm>
          <a:custGeom>
            <a:avLst/>
            <a:gdLst>
              <a:gd name="T0" fmla="*/ 267437 w 1810232"/>
              <a:gd name="T1" fmla="*/ 0 h 2522482"/>
              <a:gd name="T2" fmla="*/ 120292 w 1810232"/>
              <a:gd name="T3" fmla="*/ 914400 h 2522482"/>
              <a:gd name="T4" fmla="*/ 1801948 w 1810232"/>
              <a:gd name="T5" fmla="*/ 1051034 h 2522482"/>
              <a:gd name="T6" fmla="*/ 645810 w 1810232"/>
              <a:gd name="T7" fmla="*/ 2522482 h 252248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10232" h="2522482">
                <a:moveTo>
                  <a:pt x="267437" y="0"/>
                </a:moveTo>
                <a:cubicBezTo>
                  <a:pt x="65988" y="369614"/>
                  <a:pt x="-135460" y="739228"/>
                  <a:pt x="120292" y="914400"/>
                </a:cubicBezTo>
                <a:cubicBezTo>
                  <a:pt x="376044" y="1089572"/>
                  <a:pt x="1714362" y="783020"/>
                  <a:pt x="1801948" y="1051034"/>
                </a:cubicBezTo>
                <a:cubicBezTo>
                  <a:pt x="1889534" y="1319048"/>
                  <a:pt x="1267672" y="1920765"/>
                  <a:pt x="645810" y="2522482"/>
                </a:cubicBezTo>
              </a:path>
            </a:pathLst>
          </a:custGeom>
          <a:noFill/>
          <a:ln w="38100" cap="flat" cmpd="sng">
            <a:solidFill>
              <a:srgbClr val="F79646"/>
            </a:solidFill>
            <a:prstDash val="solid"/>
            <a:round/>
            <a:headEnd/>
            <a:tailEnd type="triangle" w="med" len="med"/>
          </a:ln>
          <a:effectLst>
            <a:outerShdw blurRad="40000" dist="23000" dir="5400000" rotWithShape="0">
              <a:srgbClr val="000000">
                <a:alpha val="34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solidFill>
                <a:schemeClr val="bg1"/>
              </a:solidFill>
            </a:endParaRPr>
          </a:p>
        </p:txBody>
      </p:sp>
      <p:sp>
        <p:nvSpPr>
          <p:cNvPr id="8" name="手繪多邊形 7"/>
          <p:cNvSpPr>
            <a:spLocks/>
          </p:cNvSpPr>
          <p:nvPr/>
        </p:nvSpPr>
        <p:spPr bwMode="auto">
          <a:xfrm>
            <a:off x="1844267" y="4581524"/>
            <a:ext cx="1376363" cy="977900"/>
          </a:xfrm>
          <a:custGeom>
            <a:avLst/>
            <a:gdLst>
              <a:gd name="T0" fmla="*/ 0 w 1376855"/>
              <a:gd name="T1" fmla="*/ 0 h 977463"/>
              <a:gd name="T2" fmla="*/ 357351 w 1376855"/>
              <a:gd name="T3" fmla="*/ 641132 h 977463"/>
              <a:gd name="T4" fmla="*/ 1376855 w 1376855"/>
              <a:gd name="T5" fmla="*/ 977463 h 977463"/>
              <a:gd name="T6" fmla="*/ 0 60000 65536"/>
              <a:gd name="T7" fmla="*/ 0 60000 65536"/>
              <a:gd name="T8" fmla="*/ 0 60000 65536"/>
            </a:gdLst>
            <a:ahLst/>
            <a:cxnLst>
              <a:cxn ang="T6">
                <a:pos x="T0" y="T1"/>
              </a:cxn>
              <a:cxn ang="T7">
                <a:pos x="T2" y="T3"/>
              </a:cxn>
              <a:cxn ang="T8">
                <a:pos x="T4" y="T5"/>
              </a:cxn>
            </a:cxnLst>
            <a:rect l="0" t="0" r="r" b="b"/>
            <a:pathLst>
              <a:path w="1376855" h="977463">
                <a:moveTo>
                  <a:pt x="0" y="0"/>
                </a:moveTo>
                <a:cubicBezTo>
                  <a:pt x="63937" y="239111"/>
                  <a:pt x="127875" y="478222"/>
                  <a:pt x="357351" y="641132"/>
                </a:cubicBezTo>
                <a:cubicBezTo>
                  <a:pt x="586827" y="804043"/>
                  <a:pt x="981841" y="890753"/>
                  <a:pt x="1376855" y="977463"/>
                </a:cubicBezTo>
              </a:path>
            </a:pathLst>
          </a:custGeom>
          <a:noFill/>
          <a:ln w="38100" cap="flat" cmpd="sng">
            <a:solidFill>
              <a:srgbClr val="F79646"/>
            </a:solidFill>
            <a:prstDash val="solid"/>
            <a:round/>
            <a:headEnd/>
            <a:tailEnd type="triangle" w="med" len="med"/>
          </a:ln>
          <a:effectLst>
            <a:outerShdw blurRad="40000" dist="23000" dir="5400000" rotWithShape="0">
              <a:srgbClr val="000000">
                <a:alpha val="34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solidFill>
                <a:schemeClr val="bg1"/>
              </a:solidFill>
            </a:endParaRPr>
          </a:p>
        </p:txBody>
      </p:sp>
      <p:sp>
        <p:nvSpPr>
          <p:cNvPr id="9" name="橢圓 8"/>
          <p:cNvSpPr/>
          <p:nvPr/>
        </p:nvSpPr>
        <p:spPr>
          <a:xfrm>
            <a:off x="2531655" y="5822950"/>
            <a:ext cx="871537" cy="3587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schemeClr val="bg1"/>
              </a:solidFill>
            </a:endParaRPr>
          </a:p>
        </p:txBody>
      </p:sp>
      <p:sp>
        <p:nvSpPr>
          <p:cNvPr id="13" name="橢圓 12"/>
          <p:cNvSpPr/>
          <p:nvPr/>
        </p:nvSpPr>
        <p:spPr>
          <a:xfrm>
            <a:off x="4716054" y="5822950"/>
            <a:ext cx="869950" cy="3587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schemeClr val="bg1"/>
              </a:solidFill>
            </a:endParaRPr>
          </a:p>
        </p:txBody>
      </p:sp>
    </p:spTree>
    <p:extLst>
      <p:ext uri="{BB962C8B-B14F-4D97-AF65-F5344CB8AC3E}">
        <p14:creationId xmlns:p14="http://schemas.microsoft.com/office/powerpoint/2010/main" val="8313253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標題 1"/>
          <p:cNvSpPr>
            <a:spLocks noGrp="1"/>
          </p:cNvSpPr>
          <p:nvPr>
            <p:ph type="title"/>
          </p:nvPr>
        </p:nvSpPr>
        <p:spPr>
          <a:xfrm>
            <a:off x="457200" y="288132"/>
            <a:ext cx="8229600" cy="777875"/>
          </a:xfrm>
        </p:spPr>
        <p:txBody>
          <a:bodyPr/>
          <a:lstStyle/>
          <a:p>
            <a:r>
              <a:rPr lang="en-US" altLang="zh-TW" dirty="0">
                <a:solidFill>
                  <a:schemeClr val="bg1"/>
                </a:solidFill>
              </a:rPr>
              <a:t>Advertising</a:t>
            </a:r>
            <a:endParaRPr lang="zh-TW" altLang="en-US" dirty="0">
              <a:solidFill>
                <a:schemeClr val="bg1"/>
              </a:solidFill>
            </a:endParaRPr>
          </a:p>
        </p:txBody>
      </p:sp>
      <p:sp>
        <p:nvSpPr>
          <p:cNvPr id="3" name="內容版面配置區 2"/>
          <p:cNvSpPr>
            <a:spLocks noGrp="1"/>
          </p:cNvSpPr>
          <p:nvPr>
            <p:ph idx="1"/>
          </p:nvPr>
        </p:nvSpPr>
        <p:spPr>
          <a:xfrm>
            <a:off x="614517" y="1145202"/>
            <a:ext cx="8229600" cy="5111750"/>
          </a:xfrm>
        </p:spPr>
        <p:txBody>
          <a:bodyPr rtlCol="0">
            <a:normAutofit fontScale="92500" lnSpcReduction="10000"/>
          </a:bodyPr>
          <a:lstStyle/>
          <a:p>
            <a:pPr>
              <a:buFont typeface="Arial" pitchFamily="34" charset="0"/>
              <a:buChar char="•"/>
              <a:defRPr/>
            </a:pPr>
            <a:endParaRPr lang="en-US" altLang="zh-TW" dirty="0">
              <a:solidFill>
                <a:schemeClr val="bg1"/>
              </a:solidFill>
            </a:endParaRPr>
          </a:p>
          <a:p>
            <a:pPr>
              <a:buFont typeface="Arial" pitchFamily="34" charset="0"/>
              <a:buChar char="•"/>
              <a:defRPr/>
            </a:pPr>
            <a:endParaRPr lang="en-US" altLang="zh-TW" dirty="0">
              <a:solidFill>
                <a:schemeClr val="bg1"/>
              </a:solidFill>
            </a:endParaRPr>
          </a:p>
          <a:p>
            <a:pPr>
              <a:buFont typeface="Arial" pitchFamily="34" charset="0"/>
              <a:buChar char="•"/>
              <a:defRPr/>
            </a:pPr>
            <a:endParaRPr lang="en-US" altLang="zh-TW" dirty="0">
              <a:solidFill>
                <a:schemeClr val="bg1"/>
              </a:solidFill>
            </a:endParaRPr>
          </a:p>
          <a:p>
            <a:pPr>
              <a:buFont typeface="Arial" pitchFamily="34" charset="0"/>
              <a:buChar char="•"/>
              <a:defRPr/>
            </a:pPr>
            <a:endParaRPr lang="en-US" altLang="zh-TW" dirty="0">
              <a:solidFill>
                <a:schemeClr val="bg1"/>
              </a:solidFill>
            </a:endParaRPr>
          </a:p>
          <a:p>
            <a:pPr>
              <a:buFont typeface="Arial" pitchFamily="34" charset="0"/>
              <a:buChar char="•"/>
              <a:defRPr/>
            </a:pPr>
            <a:endParaRPr lang="en-US" altLang="zh-TW" dirty="0">
              <a:solidFill>
                <a:schemeClr val="bg1"/>
              </a:solidFill>
            </a:endParaRPr>
          </a:p>
          <a:p>
            <a:pPr>
              <a:buFont typeface="Arial" pitchFamily="34" charset="0"/>
              <a:buChar char="•"/>
              <a:defRPr/>
            </a:pPr>
            <a:endParaRPr lang="en-US" altLang="zh-TW" dirty="0">
              <a:solidFill>
                <a:schemeClr val="bg1"/>
              </a:solidFill>
            </a:endParaRPr>
          </a:p>
          <a:p>
            <a:pPr>
              <a:buFont typeface="Arial" pitchFamily="34" charset="0"/>
              <a:buChar char="•"/>
              <a:defRPr/>
            </a:pPr>
            <a:endParaRPr lang="en-US" altLang="zh-TW" dirty="0">
              <a:solidFill>
                <a:schemeClr val="bg1"/>
              </a:solidFill>
            </a:endParaRPr>
          </a:p>
          <a:p>
            <a:pPr>
              <a:buFont typeface="Arial" pitchFamily="34" charset="0"/>
              <a:buChar char="•"/>
              <a:defRPr/>
            </a:pPr>
            <a:r>
              <a:rPr lang="en-US" altLang="zh-TW" dirty="0">
                <a:solidFill>
                  <a:schemeClr val="bg1"/>
                </a:solidFill>
              </a:rPr>
              <a:t>Devices can advertise for a variety of reasons:</a:t>
            </a:r>
          </a:p>
          <a:p>
            <a:pPr lvl="1">
              <a:buFont typeface="Arial" pitchFamily="34" charset="0"/>
              <a:buChar char="–"/>
              <a:defRPr/>
            </a:pPr>
            <a:r>
              <a:rPr lang="en-US" altLang="zh-TW" dirty="0">
                <a:solidFill>
                  <a:schemeClr val="bg1"/>
                </a:solidFill>
              </a:rPr>
              <a:t>To broadcast</a:t>
            </a:r>
          </a:p>
          <a:p>
            <a:pPr lvl="1">
              <a:buFont typeface="Arial" pitchFamily="34" charset="0"/>
              <a:buChar char="–"/>
              <a:defRPr/>
            </a:pPr>
            <a:r>
              <a:rPr lang="en-US" altLang="zh-TW" dirty="0">
                <a:solidFill>
                  <a:schemeClr val="bg1"/>
                </a:solidFill>
              </a:rPr>
              <a:t>To transmit signed data to a previously bonded device</a:t>
            </a:r>
          </a:p>
          <a:p>
            <a:pPr lvl="1">
              <a:buFont typeface="Arial" pitchFamily="34" charset="0"/>
              <a:buChar char="–"/>
              <a:defRPr/>
            </a:pPr>
            <a:r>
              <a:rPr lang="en-US" altLang="zh-TW" dirty="0">
                <a:solidFill>
                  <a:schemeClr val="bg1"/>
                </a:solidFill>
              </a:rPr>
              <a:t>To advertise their presence to a device wanting to connect</a:t>
            </a:r>
          </a:p>
          <a:p>
            <a:pPr lvl="1">
              <a:buFont typeface="Arial" pitchFamily="34" charset="0"/>
              <a:buChar char="–"/>
              <a:defRPr/>
            </a:pPr>
            <a:r>
              <a:rPr lang="en-US" altLang="zh-TW" dirty="0">
                <a:solidFill>
                  <a:schemeClr val="bg1"/>
                </a:solidFill>
              </a:rPr>
              <a:t>To reconnect asynchronously due to a local event</a:t>
            </a:r>
            <a:endParaRPr lang="zh-TW" altLang="en-US" dirty="0">
              <a:solidFill>
                <a:schemeClr val="bg1"/>
              </a:solidFill>
            </a:endParaRPr>
          </a:p>
        </p:txBody>
      </p:sp>
      <p:pic>
        <p:nvPicPr>
          <p:cNvPr id="174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387" y="1255969"/>
            <a:ext cx="8474075" cy="25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4366998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標題 1"/>
          <p:cNvSpPr>
            <a:spLocks noGrp="1"/>
          </p:cNvSpPr>
          <p:nvPr>
            <p:ph type="title"/>
          </p:nvPr>
        </p:nvSpPr>
        <p:spPr>
          <a:xfrm>
            <a:off x="381000" y="238125"/>
            <a:ext cx="8229600" cy="777875"/>
          </a:xfrm>
        </p:spPr>
        <p:txBody>
          <a:bodyPr/>
          <a:lstStyle/>
          <a:p>
            <a:r>
              <a:rPr lang="en-US" altLang="zh-TW" dirty="0">
                <a:solidFill>
                  <a:schemeClr val="bg1"/>
                </a:solidFill>
              </a:rPr>
              <a:t>Data transactions</a:t>
            </a:r>
            <a:endParaRPr lang="zh-TW" altLang="en-US" dirty="0">
              <a:solidFill>
                <a:schemeClr val="bg1"/>
              </a:solidFill>
            </a:endParaRPr>
          </a:p>
        </p:txBody>
      </p:sp>
      <p:sp>
        <p:nvSpPr>
          <p:cNvPr id="3" name="內容版面配置區 2"/>
          <p:cNvSpPr>
            <a:spLocks noGrp="1"/>
          </p:cNvSpPr>
          <p:nvPr>
            <p:ph idx="1"/>
          </p:nvPr>
        </p:nvSpPr>
        <p:spPr>
          <a:xfrm>
            <a:off x="713557" y="1016000"/>
            <a:ext cx="10498394" cy="5111750"/>
          </a:xfrm>
        </p:spPr>
        <p:txBody>
          <a:bodyPr rtlCol="0">
            <a:normAutofit fontScale="92500" lnSpcReduction="20000"/>
          </a:bodyPr>
          <a:lstStyle/>
          <a:p>
            <a:pPr>
              <a:buFont typeface="Arial" pitchFamily="34" charset="0"/>
              <a:buChar char="•"/>
              <a:defRPr/>
            </a:pPr>
            <a:endParaRPr lang="en-US" altLang="zh-TW" dirty="0">
              <a:solidFill>
                <a:schemeClr val="bg1"/>
              </a:solidFill>
            </a:endParaRPr>
          </a:p>
          <a:p>
            <a:pPr>
              <a:buFont typeface="Arial" pitchFamily="34" charset="0"/>
              <a:buChar char="•"/>
              <a:defRPr/>
            </a:pPr>
            <a:endParaRPr lang="en-US" altLang="zh-TW" dirty="0">
              <a:solidFill>
                <a:schemeClr val="bg1"/>
              </a:solidFill>
            </a:endParaRPr>
          </a:p>
          <a:p>
            <a:pPr>
              <a:buFont typeface="Arial" pitchFamily="34" charset="0"/>
              <a:buChar char="•"/>
              <a:defRPr/>
            </a:pPr>
            <a:endParaRPr lang="en-US" altLang="zh-TW" dirty="0">
              <a:solidFill>
                <a:schemeClr val="bg1"/>
              </a:solidFill>
            </a:endParaRPr>
          </a:p>
          <a:p>
            <a:pPr>
              <a:buFont typeface="Arial" pitchFamily="34" charset="0"/>
              <a:buChar char="•"/>
              <a:defRPr/>
            </a:pPr>
            <a:endParaRPr lang="en-US" altLang="zh-TW" dirty="0">
              <a:solidFill>
                <a:schemeClr val="bg1"/>
              </a:solidFill>
            </a:endParaRPr>
          </a:p>
          <a:p>
            <a:pPr>
              <a:buFont typeface="Arial" pitchFamily="34" charset="0"/>
              <a:buChar char="•"/>
              <a:defRPr/>
            </a:pPr>
            <a:endParaRPr lang="en-US" altLang="zh-TW" dirty="0">
              <a:solidFill>
                <a:schemeClr val="bg1"/>
              </a:solidFill>
            </a:endParaRPr>
          </a:p>
          <a:p>
            <a:pPr>
              <a:buFont typeface="Arial" pitchFamily="34" charset="0"/>
              <a:buChar char="•"/>
              <a:defRPr/>
            </a:pPr>
            <a:endParaRPr lang="en-US" altLang="zh-TW" dirty="0">
              <a:solidFill>
                <a:schemeClr val="bg1"/>
              </a:solidFill>
            </a:endParaRPr>
          </a:p>
          <a:p>
            <a:pPr>
              <a:buFont typeface="Arial" pitchFamily="34" charset="0"/>
              <a:buChar char="•"/>
              <a:defRPr/>
            </a:pPr>
            <a:endParaRPr lang="en-US" altLang="zh-TW" dirty="0">
              <a:solidFill>
                <a:schemeClr val="bg1"/>
              </a:solidFill>
            </a:endParaRPr>
          </a:p>
          <a:p>
            <a:pPr>
              <a:buFont typeface="Arial" pitchFamily="34" charset="0"/>
              <a:buChar char="•"/>
              <a:defRPr/>
            </a:pPr>
            <a:endParaRPr lang="en-US" altLang="zh-TW" dirty="0">
              <a:solidFill>
                <a:schemeClr val="bg1"/>
              </a:solidFill>
            </a:endParaRPr>
          </a:p>
          <a:p>
            <a:pPr>
              <a:buFont typeface="Arial" pitchFamily="34" charset="0"/>
              <a:buChar char="•"/>
              <a:defRPr/>
            </a:pPr>
            <a:r>
              <a:rPr lang="en-US" altLang="zh-TW" dirty="0">
                <a:solidFill>
                  <a:schemeClr val="bg1"/>
                </a:solidFill>
              </a:rPr>
              <a:t>Once a connection is made:</a:t>
            </a:r>
          </a:p>
          <a:p>
            <a:pPr lvl="1">
              <a:buFont typeface="Arial" pitchFamily="34" charset="0"/>
              <a:buChar char="–"/>
              <a:defRPr/>
            </a:pPr>
            <a:r>
              <a:rPr lang="en-US" altLang="zh-TW" dirty="0">
                <a:solidFill>
                  <a:schemeClr val="bg1"/>
                </a:solidFill>
              </a:rPr>
              <a:t>Master informs slave of hopping sequence and when to wake</a:t>
            </a:r>
          </a:p>
          <a:p>
            <a:pPr lvl="1">
              <a:buFont typeface="Arial" pitchFamily="34" charset="0"/>
              <a:buChar char="–"/>
              <a:defRPr/>
            </a:pPr>
            <a:r>
              <a:rPr lang="en-US" altLang="zh-TW" dirty="0">
                <a:solidFill>
                  <a:schemeClr val="bg1"/>
                </a:solidFill>
              </a:rPr>
              <a:t>All subsequent transactions are performed in the 37 data channels</a:t>
            </a:r>
          </a:p>
          <a:p>
            <a:pPr lvl="1">
              <a:buFont typeface="Arial" pitchFamily="34" charset="0"/>
              <a:buChar char="–"/>
              <a:defRPr/>
            </a:pPr>
            <a:r>
              <a:rPr lang="en-US" altLang="zh-TW" dirty="0">
                <a:solidFill>
                  <a:schemeClr val="bg1"/>
                </a:solidFill>
              </a:rPr>
              <a:t>Transactions can be encrypted</a:t>
            </a:r>
          </a:p>
          <a:p>
            <a:pPr lvl="1">
              <a:buFont typeface="Arial" pitchFamily="34" charset="0"/>
              <a:buChar char="–"/>
              <a:defRPr/>
            </a:pPr>
            <a:r>
              <a:rPr lang="en-US" altLang="zh-TW" dirty="0">
                <a:solidFill>
                  <a:schemeClr val="bg1"/>
                </a:solidFill>
              </a:rPr>
              <a:t>Both devices can go into deep sleep between transactions</a:t>
            </a:r>
            <a:endParaRPr lang="zh-TW" altLang="en-US" dirty="0">
              <a:solidFill>
                <a:schemeClr val="bg1"/>
              </a:solidFill>
            </a:endParaRPr>
          </a:p>
        </p:txBody>
      </p:sp>
      <p:pic>
        <p:nvPicPr>
          <p:cNvPr id="1843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557" y="1125538"/>
            <a:ext cx="8048625" cy="291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335600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標題 1"/>
          <p:cNvSpPr>
            <a:spLocks noGrp="1"/>
          </p:cNvSpPr>
          <p:nvPr>
            <p:ph type="title"/>
          </p:nvPr>
        </p:nvSpPr>
        <p:spPr>
          <a:xfrm>
            <a:off x="319549" y="245142"/>
            <a:ext cx="8229600" cy="777875"/>
          </a:xfrm>
        </p:spPr>
        <p:txBody>
          <a:bodyPr/>
          <a:lstStyle/>
          <a:p>
            <a:r>
              <a:rPr lang="en-US" altLang="zh-TW">
                <a:solidFill>
                  <a:schemeClr val="bg1"/>
                </a:solidFill>
              </a:rPr>
              <a:t>Link Layer Connection</a:t>
            </a:r>
            <a:endParaRPr lang="zh-TW" altLang="en-US">
              <a:solidFill>
                <a:schemeClr val="bg1"/>
              </a:solidFill>
            </a:endParaRPr>
          </a:p>
        </p:txBody>
      </p:sp>
      <p:sp>
        <p:nvSpPr>
          <p:cNvPr id="19459" name="內容版面配置區 2"/>
          <p:cNvSpPr>
            <a:spLocks noGrp="1"/>
          </p:cNvSpPr>
          <p:nvPr>
            <p:ph idx="1"/>
          </p:nvPr>
        </p:nvSpPr>
        <p:spPr>
          <a:xfrm>
            <a:off x="319549" y="1096041"/>
            <a:ext cx="8229600" cy="5111750"/>
          </a:xfrm>
        </p:spPr>
        <p:txBody>
          <a:bodyPr/>
          <a:lstStyle/>
          <a:p>
            <a:r>
              <a:rPr lang="en-US" altLang="zh-TW">
                <a:solidFill>
                  <a:schemeClr val="bg1"/>
                </a:solidFill>
              </a:rPr>
              <a:t>Very low latency connection</a:t>
            </a:r>
            <a:endParaRPr lang="zh-TW" altLang="en-US">
              <a:solidFill>
                <a:schemeClr val="bg1"/>
              </a:solidFill>
            </a:endParaRPr>
          </a:p>
        </p:txBody>
      </p:sp>
      <p:pic>
        <p:nvPicPr>
          <p:cNvPr id="1946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0162" y="1886617"/>
            <a:ext cx="5808662" cy="4249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Rectangle 1">
            <a:extLst>
              <a:ext uri="{FF2B5EF4-FFF2-40B4-BE49-F238E27FC236}">
                <a16:creationId xmlns:a16="http://schemas.microsoft.com/office/drawing/2014/main" id="{04DDEDE4-7156-413E-B57A-ED2B67E45FED}"/>
              </a:ext>
            </a:extLst>
          </p:cNvPr>
          <p:cNvSpPr/>
          <p:nvPr/>
        </p:nvSpPr>
        <p:spPr>
          <a:xfrm>
            <a:off x="2363372" y="1886617"/>
            <a:ext cx="914400" cy="4064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Central</a:t>
            </a:r>
          </a:p>
        </p:txBody>
      </p:sp>
    </p:spTree>
    <p:extLst>
      <p:ext uri="{BB962C8B-B14F-4D97-AF65-F5344CB8AC3E}">
        <p14:creationId xmlns:p14="http://schemas.microsoft.com/office/powerpoint/2010/main" val="16243656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21051-A4BA-494F-A8CE-2A48D1D3FEA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26081A8-671A-4627-B627-ACABAE87D160}"/>
              </a:ext>
            </a:extLst>
          </p:cNvPr>
          <p:cNvSpPr>
            <a:spLocks noGrp="1"/>
          </p:cNvSpPr>
          <p:nvPr>
            <p:ph idx="1"/>
          </p:nvPr>
        </p:nvSpPr>
        <p:spPr/>
        <p:txBody>
          <a:bodyPr/>
          <a:lstStyle/>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pPr algn="ctr"/>
            <a:r>
              <a:rPr lang="en-US" dirty="0">
                <a:solidFill>
                  <a:schemeClr val="bg1"/>
                </a:solidFill>
              </a:rPr>
              <a:t>Thank you</a:t>
            </a:r>
          </a:p>
        </p:txBody>
      </p:sp>
    </p:spTree>
    <p:extLst>
      <p:ext uri="{BB962C8B-B14F-4D97-AF65-F5344CB8AC3E}">
        <p14:creationId xmlns:p14="http://schemas.microsoft.com/office/powerpoint/2010/main" val="712834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75152" y="629264"/>
            <a:ext cx="6004470" cy="3883742"/>
          </a:xfrm>
          <a:prstGeom prst="rect">
            <a:avLst/>
          </a:prstGeom>
        </p:spPr>
      </p:pic>
    </p:spTree>
    <p:extLst>
      <p:ext uri="{BB962C8B-B14F-4D97-AF65-F5344CB8AC3E}">
        <p14:creationId xmlns:p14="http://schemas.microsoft.com/office/powerpoint/2010/main" val="935880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886900"/>
          </a:xfrm>
        </p:spPr>
        <p:txBody>
          <a:bodyPr/>
          <a:lstStyle/>
          <a:p>
            <a:r>
              <a:rPr lang="en-US" dirty="0">
                <a:solidFill>
                  <a:schemeClr val="bg1"/>
                </a:solidFill>
              </a:rPr>
              <a:t>Short range wireless application areas</a:t>
            </a:r>
          </a:p>
        </p:txBody>
      </p:sp>
      <p:graphicFrame>
        <p:nvGraphicFramePr>
          <p:cNvPr id="4" name="內容版面配置區 4"/>
          <p:cNvGraphicFramePr>
            <a:graphicFrameLocks noGrp="1"/>
          </p:cNvGraphicFramePr>
          <p:nvPr>
            <p:ph idx="1"/>
            <p:extLst>
              <p:ext uri="{D42A27DB-BD31-4B8C-83A1-F6EECF244321}">
                <p14:modId xmlns:p14="http://schemas.microsoft.com/office/powerpoint/2010/main" val="643452550"/>
              </p:ext>
            </p:extLst>
          </p:nvPr>
        </p:nvGraphicFramePr>
        <p:xfrm>
          <a:off x="838200" y="1034613"/>
          <a:ext cx="8928101" cy="5239700"/>
        </p:xfrm>
        <a:graphic>
          <a:graphicData uri="http://schemas.openxmlformats.org/drawingml/2006/table">
            <a:tbl>
              <a:tblPr firstCol="1" bandRow="1">
                <a:tableStyleId>{5C22544A-7EE6-4342-B048-85BDC9FD1C3A}</a:tableStyleId>
              </a:tblPr>
              <a:tblGrid>
                <a:gridCol w="2304026">
                  <a:extLst>
                    <a:ext uri="{9D8B030D-6E8A-4147-A177-3AD203B41FA5}">
                      <a16:colId xmlns:a16="http://schemas.microsoft.com/office/drawing/2014/main" val="20000"/>
                    </a:ext>
                  </a:extLst>
                </a:gridCol>
                <a:gridCol w="1324815">
                  <a:extLst>
                    <a:ext uri="{9D8B030D-6E8A-4147-A177-3AD203B41FA5}">
                      <a16:colId xmlns:a16="http://schemas.microsoft.com/office/drawing/2014/main" val="20001"/>
                    </a:ext>
                  </a:extLst>
                </a:gridCol>
                <a:gridCol w="1324815">
                  <a:extLst>
                    <a:ext uri="{9D8B030D-6E8A-4147-A177-3AD203B41FA5}">
                      <a16:colId xmlns:a16="http://schemas.microsoft.com/office/drawing/2014/main" val="20002"/>
                    </a:ext>
                  </a:extLst>
                </a:gridCol>
                <a:gridCol w="1324815">
                  <a:extLst>
                    <a:ext uri="{9D8B030D-6E8A-4147-A177-3AD203B41FA5}">
                      <a16:colId xmlns:a16="http://schemas.microsoft.com/office/drawing/2014/main" val="20003"/>
                    </a:ext>
                  </a:extLst>
                </a:gridCol>
                <a:gridCol w="1324815">
                  <a:extLst>
                    <a:ext uri="{9D8B030D-6E8A-4147-A177-3AD203B41FA5}">
                      <a16:colId xmlns:a16="http://schemas.microsoft.com/office/drawing/2014/main" val="20004"/>
                    </a:ext>
                  </a:extLst>
                </a:gridCol>
                <a:gridCol w="1324815">
                  <a:extLst>
                    <a:ext uri="{9D8B030D-6E8A-4147-A177-3AD203B41FA5}">
                      <a16:colId xmlns:a16="http://schemas.microsoft.com/office/drawing/2014/main" val="20005"/>
                    </a:ext>
                  </a:extLst>
                </a:gridCol>
              </a:tblGrid>
              <a:tr h="477044">
                <a:tc>
                  <a:txBody>
                    <a:bodyPr/>
                    <a:lstStyle/>
                    <a:p>
                      <a:pPr algn="ctr"/>
                      <a:endParaRPr lang="zh-TW" altLang="en-US" sz="1800" b="0" dirty="0">
                        <a:solidFill>
                          <a:schemeClr val="bg1"/>
                        </a:solidFill>
                      </a:endParaRPr>
                    </a:p>
                  </a:txBody>
                  <a:tcPr marL="91431" marR="91431" marT="45719" marB="45719" anchor="ctr">
                    <a:noFill/>
                  </a:tcPr>
                </a:tc>
                <a:tc>
                  <a:txBody>
                    <a:bodyPr/>
                    <a:lstStyle/>
                    <a:p>
                      <a:pPr algn="ctr"/>
                      <a:r>
                        <a:rPr lang="en-US" altLang="zh-TW" sz="1800" dirty="0">
                          <a:solidFill>
                            <a:schemeClr val="bg1"/>
                          </a:solidFill>
                        </a:rPr>
                        <a:t>Voice</a:t>
                      </a:r>
                      <a:endParaRPr lang="zh-TW" altLang="en-US" sz="1800" dirty="0">
                        <a:solidFill>
                          <a:schemeClr val="bg1"/>
                        </a:solidFill>
                      </a:endParaRPr>
                    </a:p>
                  </a:txBody>
                  <a:tcPr marL="91431" marR="91431" marT="45719" marB="45719" anchor="ctr">
                    <a:noFill/>
                  </a:tcPr>
                </a:tc>
                <a:tc>
                  <a:txBody>
                    <a:bodyPr/>
                    <a:lstStyle/>
                    <a:p>
                      <a:pPr algn="ctr"/>
                      <a:r>
                        <a:rPr lang="en-US" altLang="zh-TW" sz="1800" dirty="0">
                          <a:solidFill>
                            <a:schemeClr val="bg1"/>
                          </a:solidFill>
                        </a:rPr>
                        <a:t>Data</a:t>
                      </a:r>
                      <a:endParaRPr lang="zh-TW" altLang="en-US" sz="1800" dirty="0">
                        <a:solidFill>
                          <a:schemeClr val="bg1"/>
                        </a:solidFill>
                      </a:endParaRPr>
                    </a:p>
                  </a:txBody>
                  <a:tcPr marL="91431" marR="91431" marT="45719" marB="45719" anchor="ctr">
                    <a:noFill/>
                  </a:tcPr>
                </a:tc>
                <a:tc>
                  <a:txBody>
                    <a:bodyPr/>
                    <a:lstStyle/>
                    <a:p>
                      <a:pPr algn="ctr"/>
                      <a:r>
                        <a:rPr lang="en-US" altLang="zh-TW" sz="1800" dirty="0">
                          <a:solidFill>
                            <a:schemeClr val="bg1"/>
                          </a:solidFill>
                        </a:rPr>
                        <a:t>Audio</a:t>
                      </a:r>
                      <a:endParaRPr lang="zh-TW" altLang="en-US" sz="1800" dirty="0">
                        <a:solidFill>
                          <a:schemeClr val="bg1"/>
                        </a:solidFill>
                      </a:endParaRPr>
                    </a:p>
                  </a:txBody>
                  <a:tcPr marL="91431" marR="91431" marT="45719" marB="45719" anchor="ctr">
                    <a:noFill/>
                  </a:tcPr>
                </a:tc>
                <a:tc>
                  <a:txBody>
                    <a:bodyPr/>
                    <a:lstStyle/>
                    <a:p>
                      <a:pPr algn="ctr"/>
                      <a:r>
                        <a:rPr lang="en-US" altLang="zh-TW" sz="1800" dirty="0">
                          <a:solidFill>
                            <a:schemeClr val="bg1"/>
                          </a:solidFill>
                        </a:rPr>
                        <a:t>Video</a:t>
                      </a:r>
                      <a:endParaRPr lang="zh-TW" altLang="en-US" sz="1800" dirty="0">
                        <a:solidFill>
                          <a:schemeClr val="bg1"/>
                        </a:solidFill>
                      </a:endParaRPr>
                    </a:p>
                  </a:txBody>
                  <a:tcPr marL="91431" marR="91431" marT="45719" marB="45719" anchor="ctr">
                    <a:noFill/>
                  </a:tcPr>
                </a:tc>
                <a:tc>
                  <a:txBody>
                    <a:bodyPr/>
                    <a:lstStyle/>
                    <a:p>
                      <a:pPr algn="ctr"/>
                      <a:r>
                        <a:rPr lang="en-US" altLang="zh-TW" sz="1800" dirty="0">
                          <a:solidFill>
                            <a:schemeClr val="bg1"/>
                          </a:solidFill>
                        </a:rPr>
                        <a:t>State</a:t>
                      </a:r>
                      <a:endParaRPr lang="zh-TW" altLang="en-US" sz="1800" dirty="0">
                        <a:solidFill>
                          <a:schemeClr val="bg1"/>
                        </a:solidFill>
                      </a:endParaRPr>
                    </a:p>
                  </a:txBody>
                  <a:tcPr marL="91431" marR="91431" marT="45719" marB="45719" anchor="ctr">
                    <a:noFill/>
                  </a:tcPr>
                </a:tc>
                <a:extLst>
                  <a:ext uri="{0D108BD9-81ED-4DB2-BD59-A6C34878D82A}">
                    <a16:rowId xmlns:a16="http://schemas.microsoft.com/office/drawing/2014/main" val="10000"/>
                  </a:ext>
                </a:extLst>
              </a:tr>
              <a:tr h="477044">
                <a:tc>
                  <a:txBody>
                    <a:bodyPr/>
                    <a:lstStyle/>
                    <a:p>
                      <a:pPr algn="ctr"/>
                      <a:r>
                        <a:rPr lang="en-US" altLang="zh-TW" sz="1800" b="1" dirty="0"/>
                        <a:t>Bluetooth Asynchronous</a:t>
                      </a:r>
                      <a:r>
                        <a:rPr lang="en-US" altLang="zh-TW" sz="1800" b="1" baseline="0" dirty="0"/>
                        <a:t> </a:t>
                      </a:r>
                      <a:r>
                        <a:rPr lang="en-US" altLang="zh-TW" sz="1800" b="1" dirty="0"/>
                        <a:t>Connection Less / High Speed</a:t>
                      </a:r>
                      <a:endParaRPr lang="zh-TW" altLang="en-US" sz="1800" b="1" dirty="0"/>
                    </a:p>
                  </a:txBody>
                  <a:tcPr marL="91431" marR="91431" marT="45719" marB="45719" anchor="ctr"/>
                </a:tc>
                <a:tc>
                  <a:txBody>
                    <a:bodyPr/>
                    <a:lstStyle/>
                    <a:p>
                      <a:pPr algn="ctr"/>
                      <a:r>
                        <a:rPr lang="en-US" altLang="zh-TW" sz="1800" dirty="0">
                          <a:solidFill>
                            <a:schemeClr val="bg1"/>
                          </a:solidFill>
                        </a:rPr>
                        <a:t>x</a:t>
                      </a:r>
                      <a:endParaRPr lang="zh-TW" altLang="en-US" sz="1800" dirty="0">
                        <a:solidFill>
                          <a:schemeClr val="bg1"/>
                        </a:solidFill>
                      </a:endParaRPr>
                    </a:p>
                  </a:txBody>
                  <a:tcPr marL="91431" marR="91431" marT="45719" marB="45719" anchor="ctr">
                    <a:noFill/>
                  </a:tcPr>
                </a:tc>
                <a:tc>
                  <a:txBody>
                    <a:bodyPr/>
                    <a:lstStyle/>
                    <a:p>
                      <a:pPr algn="ctr"/>
                      <a:r>
                        <a:rPr lang="en-US" altLang="zh-TW" sz="1800" dirty="0"/>
                        <a:t>Y</a:t>
                      </a:r>
                      <a:endParaRPr lang="zh-TW" altLang="en-US" sz="1800" dirty="0"/>
                    </a:p>
                  </a:txBody>
                  <a:tcPr marL="91431" marR="91431" marT="45719" marB="45719" anchor="ctr">
                    <a:solidFill>
                      <a:schemeClr val="accent3">
                        <a:lumMod val="60000"/>
                        <a:lumOff val="40000"/>
                      </a:schemeClr>
                    </a:solidFill>
                  </a:tcPr>
                </a:tc>
                <a:tc>
                  <a:txBody>
                    <a:bodyPr/>
                    <a:lstStyle/>
                    <a:p>
                      <a:pPr algn="ctr"/>
                      <a:r>
                        <a:rPr lang="en-US" altLang="zh-TW" sz="1800" dirty="0"/>
                        <a:t>Y</a:t>
                      </a:r>
                      <a:endParaRPr lang="zh-TW" altLang="en-US" sz="1800" dirty="0"/>
                    </a:p>
                  </a:txBody>
                  <a:tcPr marL="91431" marR="91431" marT="45719" marB="45719" anchor="ctr">
                    <a:solidFill>
                      <a:schemeClr val="accent3">
                        <a:lumMod val="60000"/>
                        <a:lumOff val="40000"/>
                      </a:schemeClr>
                    </a:solidFill>
                  </a:tcPr>
                </a:tc>
                <a:tc>
                  <a:txBody>
                    <a:bodyPr/>
                    <a:lstStyle/>
                    <a:p>
                      <a:pPr algn="ctr"/>
                      <a:r>
                        <a:rPr lang="en-US" altLang="zh-TW" sz="1800" dirty="0">
                          <a:solidFill>
                            <a:schemeClr val="bg1"/>
                          </a:solidFill>
                        </a:rPr>
                        <a:t>x</a:t>
                      </a:r>
                      <a:endParaRPr lang="zh-TW" altLang="en-US" sz="1800" dirty="0">
                        <a:solidFill>
                          <a:schemeClr val="bg1"/>
                        </a:solidFill>
                      </a:endParaRPr>
                    </a:p>
                  </a:txBody>
                  <a:tcPr marL="91431" marR="91431" marT="45719" marB="45719" anchor="ctr">
                    <a:noFill/>
                  </a:tcPr>
                </a:tc>
                <a:tc>
                  <a:txBody>
                    <a:bodyPr/>
                    <a:lstStyle/>
                    <a:p>
                      <a:pPr algn="ctr"/>
                      <a:r>
                        <a:rPr lang="en-US" altLang="zh-TW" sz="1800" dirty="0">
                          <a:solidFill>
                            <a:schemeClr val="bg1"/>
                          </a:solidFill>
                        </a:rPr>
                        <a:t>x</a:t>
                      </a:r>
                      <a:endParaRPr lang="zh-TW" altLang="en-US" sz="1800" dirty="0">
                        <a:solidFill>
                          <a:schemeClr val="bg1"/>
                        </a:solidFill>
                      </a:endParaRPr>
                    </a:p>
                  </a:txBody>
                  <a:tcPr marL="91431" marR="91431" marT="45719" marB="45719" anchor="ctr">
                    <a:noFill/>
                  </a:tcPr>
                </a:tc>
                <a:extLst>
                  <a:ext uri="{0D108BD9-81ED-4DB2-BD59-A6C34878D82A}">
                    <a16:rowId xmlns:a16="http://schemas.microsoft.com/office/drawing/2014/main" val="10001"/>
                  </a:ext>
                </a:extLst>
              </a:tr>
              <a:tr h="477044">
                <a:tc>
                  <a:txBody>
                    <a:bodyPr/>
                    <a:lstStyle/>
                    <a:p>
                      <a:pPr algn="ctr"/>
                      <a:r>
                        <a:rPr lang="en-US" altLang="zh-TW" sz="1800" dirty="0"/>
                        <a:t>Bluetooth</a:t>
                      </a:r>
                      <a:r>
                        <a:rPr lang="en-US" altLang="zh-TW" sz="1800" baseline="0" dirty="0"/>
                        <a:t> Synchronous Connection Oriented /enhanced SCO</a:t>
                      </a:r>
                      <a:endParaRPr lang="zh-TW" altLang="en-US" sz="1800" dirty="0"/>
                    </a:p>
                  </a:txBody>
                  <a:tcPr marL="91431" marR="91431" marT="45719" marB="45719" anchor="ctr"/>
                </a:tc>
                <a:tc>
                  <a:txBody>
                    <a:bodyPr/>
                    <a:lstStyle/>
                    <a:p>
                      <a:pPr marL="0" algn="ctr" defTabSz="914400" rtl="0" eaLnBrk="1" latinLnBrk="0" hangingPunct="1"/>
                      <a:r>
                        <a:rPr lang="en-US" altLang="zh-TW" sz="1800" kern="1200" dirty="0">
                          <a:solidFill>
                            <a:schemeClr val="dk1"/>
                          </a:solidFill>
                          <a:latin typeface="+mn-lt"/>
                          <a:ea typeface="+mn-ea"/>
                          <a:cs typeface="+mn-cs"/>
                        </a:rPr>
                        <a:t>Y</a:t>
                      </a:r>
                      <a:endParaRPr lang="zh-TW" altLang="en-US" sz="1800" kern="1200" dirty="0">
                        <a:solidFill>
                          <a:schemeClr val="dk1"/>
                        </a:solidFill>
                        <a:latin typeface="+mn-lt"/>
                        <a:ea typeface="+mn-ea"/>
                        <a:cs typeface="+mn-cs"/>
                      </a:endParaRPr>
                    </a:p>
                  </a:txBody>
                  <a:tcPr marL="91431" marR="91431" marT="45719" marB="45719" anchor="ctr">
                    <a:solidFill>
                      <a:schemeClr val="accent3">
                        <a:lumMod val="60000"/>
                        <a:lumOff val="40000"/>
                      </a:schemeClr>
                    </a:solidFill>
                  </a:tcPr>
                </a:tc>
                <a:tc>
                  <a:txBody>
                    <a:bodyPr/>
                    <a:lstStyle/>
                    <a:p>
                      <a:pPr algn="ctr"/>
                      <a:r>
                        <a:rPr lang="en-US" altLang="zh-TW" sz="1800" dirty="0">
                          <a:solidFill>
                            <a:schemeClr val="bg1"/>
                          </a:solidFill>
                        </a:rPr>
                        <a:t>x</a:t>
                      </a:r>
                      <a:endParaRPr lang="zh-TW" altLang="en-US" sz="1800" dirty="0">
                        <a:solidFill>
                          <a:schemeClr val="bg1"/>
                        </a:solidFill>
                      </a:endParaRPr>
                    </a:p>
                  </a:txBody>
                  <a:tcPr marL="91431" marR="91431" marT="45719" marB="45719" anchor="ctr">
                    <a:noFill/>
                  </a:tcPr>
                </a:tc>
                <a:tc>
                  <a:txBody>
                    <a:bodyPr/>
                    <a:lstStyle/>
                    <a:p>
                      <a:pPr algn="ctr"/>
                      <a:r>
                        <a:rPr lang="en-US" altLang="zh-TW" sz="1800" dirty="0">
                          <a:solidFill>
                            <a:schemeClr val="bg1"/>
                          </a:solidFill>
                        </a:rPr>
                        <a:t>x</a:t>
                      </a:r>
                      <a:endParaRPr lang="zh-TW" altLang="en-US" sz="1800" dirty="0">
                        <a:solidFill>
                          <a:schemeClr val="bg1"/>
                        </a:solidFill>
                      </a:endParaRPr>
                    </a:p>
                  </a:txBody>
                  <a:tcPr marL="91431" marR="91431" marT="45719" marB="45719" anchor="ctr">
                    <a:noFill/>
                  </a:tcPr>
                </a:tc>
                <a:tc>
                  <a:txBody>
                    <a:bodyPr/>
                    <a:lstStyle/>
                    <a:p>
                      <a:pPr algn="ctr"/>
                      <a:r>
                        <a:rPr lang="en-US" altLang="zh-TW" sz="1800" dirty="0">
                          <a:solidFill>
                            <a:schemeClr val="bg1"/>
                          </a:solidFill>
                        </a:rPr>
                        <a:t>x</a:t>
                      </a:r>
                      <a:endParaRPr lang="zh-TW" altLang="en-US" sz="1800" dirty="0">
                        <a:solidFill>
                          <a:schemeClr val="bg1"/>
                        </a:solidFill>
                      </a:endParaRPr>
                    </a:p>
                  </a:txBody>
                  <a:tcPr marL="91431" marR="91431" marT="45719" marB="45719" anchor="ctr">
                    <a:noFill/>
                  </a:tcPr>
                </a:tc>
                <a:tc>
                  <a:txBody>
                    <a:bodyPr/>
                    <a:lstStyle/>
                    <a:p>
                      <a:pPr algn="ctr"/>
                      <a:r>
                        <a:rPr lang="en-US" altLang="zh-TW" sz="1800" dirty="0">
                          <a:solidFill>
                            <a:schemeClr val="bg1"/>
                          </a:solidFill>
                        </a:rPr>
                        <a:t>x</a:t>
                      </a:r>
                      <a:endParaRPr lang="zh-TW" altLang="en-US" sz="1800" dirty="0">
                        <a:solidFill>
                          <a:schemeClr val="bg1"/>
                        </a:solidFill>
                      </a:endParaRPr>
                    </a:p>
                  </a:txBody>
                  <a:tcPr marL="91431" marR="91431" marT="45719" marB="45719" anchor="ctr">
                    <a:noFill/>
                  </a:tcPr>
                </a:tc>
                <a:extLst>
                  <a:ext uri="{0D108BD9-81ED-4DB2-BD59-A6C34878D82A}">
                    <a16:rowId xmlns:a16="http://schemas.microsoft.com/office/drawing/2014/main" val="10002"/>
                  </a:ext>
                </a:extLst>
              </a:tr>
              <a:tr h="477044">
                <a:tc>
                  <a:txBody>
                    <a:bodyPr/>
                    <a:lstStyle/>
                    <a:p>
                      <a:pPr algn="ctr"/>
                      <a:r>
                        <a:rPr lang="en-US" altLang="zh-TW" sz="1800" dirty="0"/>
                        <a:t>Bluetooth</a:t>
                      </a:r>
                      <a:r>
                        <a:rPr lang="en-US" altLang="zh-TW" sz="1800" baseline="0" dirty="0"/>
                        <a:t> low energy</a:t>
                      </a:r>
                      <a:endParaRPr lang="zh-TW" altLang="en-US" sz="1800" dirty="0"/>
                    </a:p>
                  </a:txBody>
                  <a:tcPr marL="91431" marR="91431" marT="45719" marB="45719" anchor="ctr"/>
                </a:tc>
                <a:tc>
                  <a:txBody>
                    <a:bodyPr/>
                    <a:lstStyle/>
                    <a:p>
                      <a:pPr algn="ctr"/>
                      <a:r>
                        <a:rPr lang="en-US" altLang="zh-TW" sz="1800" dirty="0">
                          <a:solidFill>
                            <a:schemeClr val="bg1"/>
                          </a:solidFill>
                        </a:rPr>
                        <a:t>x</a:t>
                      </a:r>
                      <a:endParaRPr lang="zh-TW" altLang="en-US" sz="1800" dirty="0">
                        <a:solidFill>
                          <a:schemeClr val="bg1"/>
                        </a:solidFill>
                      </a:endParaRPr>
                    </a:p>
                  </a:txBody>
                  <a:tcPr marL="91431" marR="91431" marT="45719" marB="45719" anchor="ctr">
                    <a:noFill/>
                  </a:tcPr>
                </a:tc>
                <a:tc>
                  <a:txBody>
                    <a:bodyPr/>
                    <a:lstStyle/>
                    <a:p>
                      <a:pPr algn="ctr"/>
                      <a:r>
                        <a:rPr lang="en-US" altLang="zh-TW" sz="1800" dirty="0">
                          <a:solidFill>
                            <a:schemeClr val="bg1"/>
                          </a:solidFill>
                        </a:rPr>
                        <a:t>x</a:t>
                      </a:r>
                      <a:endParaRPr lang="zh-TW" altLang="en-US" sz="1800" dirty="0">
                        <a:solidFill>
                          <a:schemeClr val="bg1"/>
                        </a:solidFill>
                      </a:endParaRPr>
                    </a:p>
                  </a:txBody>
                  <a:tcPr marL="91431" marR="91431" marT="45719" marB="45719" anchor="ctr">
                    <a:noFill/>
                  </a:tcPr>
                </a:tc>
                <a:tc>
                  <a:txBody>
                    <a:bodyPr/>
                    <a:lstStyle/>
                    <a:p>
                      <a:pPr algn="ctr"/>
                      <a:r>
                        <a:rPr lang="en-US" altLang="zh-TW" sz="1800" dirty="0">
                          <a:solidFill>
                            <a:schemeClr val="bg1"/>
                          </a:solidFill>
                        </a:rPr>
                        <a:t>x</a:t>
                      </a:r>
                      <a:endParaRPr lang="zh-TW" altLang="en-US" sz="1800" dirty="0">
                        <a:solidFill>
                          <a:schemeClr val="bg1"/>
                        </a:solidFill>
                      </a:endParaRPr>
                    </a:p>
                  </a:txBody>
                  <a:tcPr marL="91431" marR="91431" marT="45719" marB="45719" anchor="ctr">
                    <a:noFill/>
                  </a:tcPr>
                </a:tc>
                <a:tc>
                  <a:txBody>
                    <a:bodyPr/>
                    <a:lstStyle/>
                    <a:p>
                      <a:pPr algn="ctr"/>
                      <a:r>
                        <a:rPr lang="en-US" altLang="zh-TW" sz="1800" dirty="0">
                          <a:solidFill>
                            <a:schemeClr val="bg1"/>
                          </a:solidFill>
                        </a:rPr>
                        <a:t>x</a:t>
                      </a:r>
                      <a:endParaRPr lang="zh-TW" altLang="en-US" sz="1800" dirty="0">
                        <a:solidFill>
                          <a:schemeClr val="bg1"/>
                        </a:solidFill>
                      </a:endParaRPr>
                    </a:p>
                  </a:txBody>
                  <a:tcPr marL="91431" marR="91431" marT="45719" marB="45719" anchor="ctr">
                    <a:noFill/>
                  </a:tcPr>
                </a:tc>
                <a:tc>
                  <a:txBody>
                    <a:bodyPr/>
                    <a:lstStyle/>
                    <a:p>
                      <a:pPr algn="ctr"/>
                      <a:r>
                        <a:rPr lang="en-US" altLang="zh-TW" sz="1800" dirty="0">
                          <a:solidFill>
                            <a:schemeClr val="bg1"/>
                          </a:solidFill>
                        </a:rPr>
                        <a:t>Y</a:t>
                      </a:r>
                      <a:endParaRPr lang="zh-TW" altLang="en-US" sz="1800" dirty="0">
                        <a:solidFill>
                          <a:schemeClr val="bg1"/>
                        </a:solidFill>
                      </a:endParaRPr>
                    </a:p>
                  </a:txBody>
                  <a:tcPr marL="91431" marR="91431" marT="45719" marB="45719" anchor="ctr">
                    <a:solidFill>
                      <a:schemeClr val="accent3">
                        <a:lumMod val="60000"/>
                        <a:lumOff val="40000"/>
                      </a:schemeClr>
                    </a:solidFill>
                  </a:tcPr>
                </a:tc>
                <a:extLst>
                  <a:ext uri="{0D108BD9-81ED-4DB2-BD59-A6C34878D82A}">
                    <a16:rowId xmlns:a16="http://schemas.microsoft.com/office/drawing/2014/main" val="10003"/>
                  </a:ext>
                </a:extLst>
              </a:tr>
              <a:tr h="477044">
                <a:tc>
                  <a:txBody>
                    <a:bodyPr/>
                    <a:lstStyle/>
                    <a:p>
                      <a:pPr algn="ctr"/>
                      <a:r>
                        <a:rPr lang="en-US" altLang="zh-TW" sz="1800" dirty="0"/>
                        <a:t>Wi-Fi</a:t>
                      </a:r>
                      <a:endParaRPr lang="zh-TW" altLang="en-US" sz="1800" dirty="0"/>
                    </a:p>
                  </a:txBody>
                  <a:tcPr marL="91431" marR="91431" marT="45719" marB="45719" anchor="ctr"/>
                </a:tc>
                <a:tc>
                  <a:txBody>
                    <a:bodyPr/>
                    <a:lstStyle/>
                    <a:p>
                      <a:pPr algn="ctr"/>
                      <a:r>
                        <a:rPr lang="en-US" altLang="zh-TW" sz="1800" dirty="0"/>
                        <a:t>(VoIP)</a:t>
                      </a:r>
                      <a:endParaRPr lang="zh-TW" altLang="en-US" sz="1800" dirty="0"/>
                    </a:p>
                  </a:txBody>
                  <a:tcPr marL="91431" marR="91431" marT="45719" marB="45719" anchor="ctr">
                    <a:solidFill>
                      <a:schemeClr val="accent3">
                        <a:lumMod val="60000"/>
                        <a:lumOff val="40000"/>
                      </a:schemeClr>
                    </a:solidFill>
                  </a:tcPr>
                </a:tc>
                <a:tc>
                  <a:txBody>
                    <a:bodyPr/>
                    <a:lstStyle/>
                    <a:p>
                      <a:pPr algn="ctr"/>
                      <a:r>
                        <a:rPr lang="en-US" altLang="zh-TW" sz="1800" dirty="0"/>
                        <a:t>Y</a:t>
                      </a:r>
                      <a:endParaRPr lang="zh-TW" altLang="en-US" sz="1800" dirty="0"/>
                    </a:p>
                  </a:txBody>
                  <a:tcPr marL="91431" marR="91431" marT="45719" marB="45719" anchor="ctr">
                    <a:solidFill>
                      <a:schemeClr val="accent3">
                        <a:lumMod val="60000"/>
                        <a:lumOff val="40000"/>
                      </a:schemeClr>
                    </a:solidFill>
                  </a:tcPr>
                </a:tc>
                <a:tc>
                  <a:txBody>
                    <a:bodyPr/>
                    <a:lstStyle/>
                    <a:p>
                      <a:pPr algn="ctr"/>
                      <a:r>
                        <a:rPr lang="en-US" altLang="zh-TW" sz="1800" dirty="0"/>
                        <a:t>Y</a:t>
                      </a:r>
                      <a:endParaRPr lang="zh-TW" altLang="en-US" sz="1800" dirty="0"/>
                    </a:p>
                  </a:txBody>
                  <a:tcPr marL="91431" marR="91431" marT="45719" marB="45719" anchor="ctr">
                    <a:solidFill>
                      <a:schemeClr val="accent3">
                        <a:lumMod val="60000"/>
                        <a:lumOff val="40000"/>
                      </a:schemeClr>
                    </a:solidFill>
                  </a:tcPr>
                </a:tc>
                <a:tc>
                  <a:txBody>
                    <a:bodyPr/>
                    <a:lstStyle/>
                    <a:p>
                      <a:pPr algn="ctr"/>
                      <a:r>
                        <a:rPr lang="en-US" altLang="zh-TW" sz="1800" dirty="0"/>
                        <a:t>Y</a:t>
                      </a:r>
                      <a:endParaRPr lang="zh-TW" altLang="en-US" sz="1800" dirty="0"/>
                    </a:p>
                  </a:txBody>
                  <a:tcPr marL="91431" marR="91431" marT="45719" marB="45719" anchor="ctr">
                    <a:solidFill>
                      <a:schemeClr val="accent3">
                        <a:lumMod val="60000"/>
                        <a:lumOff val="40000"/>
                      </a:schemeClr>
                    </a:solidFill>
                  </a:tcPr>
                </a:tc>
                <a:tc>
                  <a:txBody>
                    <a:bodyPr/>
                    <a:lstStyle/>
                    <a:p>
                      <a:pPr algn="ctr"/>
                      <a:r>
                        <a:rPr lang="en-US" altLang="zh-TW" sz="1800" dirty="0">
                          <a:solidFill>
                            <a:schemeClr val="bg1"/>
                          </a:solidFill>
                        </a:rPr>
                        <a:t>x</a:t>
                      </a:r>
                      <a:endParaRPr lang="zh-TW" altLang="en-US" sz="1800" dirty="0">
                        <a:solidFill>
                          <a:schemeClr val="bg1"/>
                        </a:solidFill>
                      </a:endParaRPr>
                    </a:p>
                  </a:txBody>
                  <a:tcPr marL="91431" marR="91431" marT="45719" marB="45719" anchor="ctr">
                    <a:noFill/>
                  </a:tcPr>
                </a:tc>
                <a:extLst>
                  <a:ext uri="{0D108BD9-81ED-4DB2-BD59-A6C34878D82A}">
                    <a16:rowId xmlns:a16="http://schemas.microsoft.com/office/drawing/2014/main" val="10004"/>
                  </a:ext>
                </a:extLst>
              </a:tr>
              <a:tr h="477044">
                <a:tc>
                  <a:txBody>
                    <a:bodyPr/>
                    <a:lstStyle/>
                    <a:p>
                      <a:pPr algn="ctr"/>
                      <a:r>
                        <a:rPr lang="en-US" altLang="zh-TW" sz="1800" dirty="0"/>
                        <a:t>Wi-Fi Direct</a:t>
                      </a:r>
                      <a:endParaRPr lang="zh-TW" altLang="en-US" sz="1800" dirty="0"/>
                    </a:p>
                  </a:txBody>
                  <a:tcPr marL="91431" marR="91431" marT="45719" marB="45719" anchor="ctr"/>
                </a:tc>
                <a:tc>
                  <a:txBody>
                    <a:bodyPr/>
                    <a:lstStyle/>
                    <a:p>
                      <a:pPr algn="ctr"/>
                      <a:r>
                        <a:rPr lang="en-US" altLang="zh-TW" sz="1800" dirty="0"/>
                        <a:t>Y</a:t>
                      </a:r>
                      <a:endParaRPr lang="zh-TW" altLang="en-US" sz="1800" dirty="0"/>
                    </a:p>
                  </a:txBody>
                  <a:tcPr marL="91431" marR="91431" marT="45719" marB="45719" anchor="ctr">
                    <a:solidFill>
                      <a:schemeClr val="accent3">
                        <a:lumMod val="60000"/>
                        <a:lumOff val="40000"/>
                      </a:schemeClr>
                    </a:solidFill>
                  </a:tcPr>
                </a:tc>
                <a:tc>
                  <a:txBody>
                    <a:bodyPr/>
                    <a:lstStyle/>
                    <a:p>
                      <a:pPr algn="ctr"/>
                      <a:r>
                        <a:rPr lang="en-US" altLang="zh-TW" sz="1800" dirty="0"/>
                        <a:t>Y</a:t>
                      </a:r>
                      <a:endParaRPr lang="zh-TW" altLang="en-US" sz="1800" dirty="0"/>
                    </a:p>
                  </a:txBody>
                  <a:tcPr marL="91431" marR="91431" marT="45719" marB="45719" anchor="ctr">
                    <a:solidFill>
                      <a:schemeClr val="accent3">
                        <a:lumMod val="60000"/>
                        <a:lumOff val="40000"/>
                      </a:schemeClr>
                    </a:solidFill>
                  </a:tcPr>
                </a:tc>
                <a:tc>
                  <a:txBody>
                    <a:bodyPr/>
                    <a:lstStyle/>
                    <a:p>
                      <a:pPr algn="ctr"/>
                      <a:r>
                        <a:rPr lang="en-US" altLang="zh-TW" sz="1800" dirty="0"/>
                        <a:t>Y</a:t>
                      </a:r>
                      <a:endParaRPr lang="zh-TW" altLang="en-US" sz="1800" dirty="0"/>
                    </a:p>
                  </a:txBody>
                  <a:tcPr marL="91431" marR="91431" marT="45719" marB="45719" anchor="ctr">
                    <a:solidFill>
                      <a:schemeClr val="accent3">
                        <a:lumMod val="60000"/>
                        <a:lumOff val="40000"/>
                      </a:schemeClr>
                    </a:solidFill>
                  </a:tcPr>
                </a:tc>
                <a:tc>
                  <a:txBody>
                    <a:bodyPr/>
                    <a:lstStyle/>
                    <a:p>
                      <a:pPr algn="ctr"/>
                      <a:r>
                        <a:rPr lang="en-US" altLang="zh-TW" sz="1800" dirty="0">
                          <a:solidFill>
                            <a:schemeClr val="bg1"/>
                          </a:solidFill>
                        </a:rPr>
                        <a:t>x</a:t>
                      </a:r>
                      <a:endParaRPr lang="zh-TW" altLang="en-US" sz="1800" dirty="0">
                        <a:solidFill>
                          <a:schemeClr val="bg1"/>
                        </a:solidFill>
                      </a:endParaRPr>
                    </a:p>
                  </a:txBody>
                  <a:tcPr marL="91431" marR="91431" marT="45719" marB="45719" anchor="ctr">
                    <a:noFill/>
                  </a:tcPr>
                </a:tc>
                <a:tc>
                  <a:txBody>
                    <a:bodyPr/>
                    <a:lstStyle/>
                    <a:p>
                      <a:pPr algn="ctr"/>
                      <a:r>
                        <a:rPr lang="en-US" altLang="zh-TW" sz="1800" dirty="0">
                          <a:solidFill>
                            <a:schemeClr val="bg1"/>
                          </a:solidFill>
                        </a:rPr>
                        <a:t>x</a:t>
                      </a:r>
                      <a:endParaRPr lang="zh-TW" altLang="en-US" sz="1800" dirty="0">
                        <a:solidFill>
                          <a:schemeClr val="bg1"/>
                        </a:solidFill>
                      </a:endParaRPr>
                    </a:p>
                  </a:txBody>
                  <a:tcPr marL="91431" marR="91431" marT="45719" marB="45719" anchor="ctr">
                    <a:noFill/>
                  </a:tcPr>
                </a:tc>
                <a:extLst>
                  <a:ext uri="{0D108BD9-81ED-4DB2-BD59-A6C34878D82A}">
                    <a16:rowId xmlns:a16="http://schemas.microsoft.com/office/drawing/2014/main" val="10005"/>
                  </a:ext>
                </a:extLst>
              </a:tr>
              <a:tr h="477044">
                <a:tc>
                  <a:txBody>
                    <a:bodyPr/>
                    <a:lstStyle/>
                    <a:p>
                      <a:pPr algn="ctr"/>
                      <a:r>
                        <a:rPr lang="en-US" altLang="zh-TW" sz="1800" dirty="0" err="1"/>
                        <a:t>ZigBee</a:t>
                      </a:r>
                      <a:endParaRPr lang="zh-TW" altLang="en-US" sz="1800" dirty="0"/>
                    </a:p>
                  </a:txBody>
                  <a:tcPr marL="91431" marR="91431" marT="45719" marB="45719" anchor="ctr"/>
                </a:tc>
                <a:tc>
                  <a:txBody>
                    <a:bodyPr/>
                    <a:lstStyle/>
                    <a:p>
                      <a:pPr algn="ctr"/>
                      <a:r>
                        <a:rPr lang="en-US" altLang="zh-TW" sz="1800" dirty="0">
                          <a:solidFill>
                            <a:schemeClr val="bg1"/>
                          </a:solidFill>
                        </a:rPr>
                        <a:t>x</a:t>
                      </a:r>
                      <a:endParaRPr lang="zh-TW" altLang="en-US" sz="1800" dirty="0">
                        <a:solidFill>
                          <a:schemeClr val="bg1"/>
                        </a:solidFill>
                      </a:endParaRPr>
                    </a:p>
                  </a:txBody>
                  <a:tcPr marL="91431" marR="91431" marT="45719" marB="45719" anchor="ctr">
                    <a:noFill/>
                  </a:tcPr>
                </a:tc>
                <a:tc>
                  <a:txBody>
                    <a:bodyPr/>
                    <a:lstStyle/>
                    <a:p>
                      <a:pPr algn="ctr"/>
                      <a:r>
                        <a:rPr lang="en-US" altLang="zh-TW" sz="1800" dirty="0">
                          <a:solidFill>
                            <a:schemeClr val="bg1"/>
                          </a:solidFill>
                        </a:rPr>
                        <a:t>x</a:t>
                      </a:r>
                      <a:endParaRPr lang="zh-TW" altLang="en-US" sz="1800" dirty="0">
                        <a:solidFill>
                          <a:schemeClr val="bg1"/>
                        </a:solidFill>
                      </a:endParaRPr>
                    </a:p>
                  </a:txBody>
                  <a:tcPr marL="91431" marR="91431" marT="45719" marB="45719" anchor="ctr">
                    <a:noFill/>
                  </a:tcPr>
                </a:tc>
                <a:tc>
                  <a:txBody>
                    <a:bodyPr/>
                    <a:lstStyle/>
                    <a:p>
                      <a:pPr algn="ctr"/>
                      <a:r>
                        <a:rPr lang="en-US" altLang="zh-TW" sz="1800" dirty="0">
                          <a:solidFill>
                            <a:schemeClr val="bg1"/>
                          </a:solidFill>
                        </a:rPr>
                        <a:t>x</a:t>
                      </a:r>
                      <a:endParaRPr lang="zh-TW" altLang="en-US" sz="1800" dirty="0">
                        <a:solidFill>
                          <a:schemeClr val="bg1"/>
                        </a:solidFill>
                      </a:endParaRPr>
                    </a:p>
                  </a:txBody>
                  <a:tcPr marL="91431" marR="91431" marT="45719" marB="45719" anchor="ctr">
                    <a:noFill/>
                  </a:tcPr>
                </a:tc>
                <a:tc>
                  <a:txBody>
                    <a:bodyPr/>
                    <a:lstStyle/>
                    <a:p>
                      <a:pPr algn="ctr"/>
                      <a:r>
                        <a:rPr lang="en-US" altLang="zh-TW" sz="1800" dirty="0">
                          <a:solidFill>
                            <a:schemeClr val="bg1"/>
                          </a:solidFill>
                        </a:rPr>
                        <a:t>x</a:t>
                      </a:r>
                      <a:endParaRPr lang="zh-TW" altLang="en-US" sz="1800" dirty="0">
                        <a:solidFill>
                          <a:schemeClr val="bg1"/>
                        </a:solidFill>
                      </a:endParaRPr>
                    </a:p>
                  </a:txBody>
                  <a:tcPr marL="91431" marR="91431" marT="45719" marB="45719" anchor="ctr">
                    <a:noFill/>
                  </a:tcPr>
                </a:tc>
                <a:tc>
                  <a:txBody>
                    <a:bodyPr/>
                    <a:lstStyle/>
                    <a:p>
                      <a:pPr algn="ctr"/>
                      <a:r>
                        <a:rPr lang="en-US" altLang="zh-TW" sz="1800" dirty="0"/>
                        <a:t>Y</a:t>
                      </a:r>
                      <a:endParaRPr lang="zh-TW" altLang="en-US" sz="1800" dirty="0"/>
                    </a:p>
                  </a:txBody>
                  <a:tcPr marL="91431" marR="91431" marT="45719" marB="45719" anchor="ctr">
                    <a:solidFill>
                      <a:schemeClr val="accent3">
                        <a:lumMod val="60000"/>
                        <a:lumOff val="40000"/>
                      </a:schemeClr>
                    </a:solidFill>
                  </a:tcPr>
                </a:tc>
                <a:extLst>
                  <a:ext uri="{0D108BD9-81ED-4DB2-BD59-A6C34878D82A}">
                    <a16:rowId xmlns:a16="http://schemas.microsoft.com/office/drawing/2014/main" val="10006"/>
                  </a:ext>
                </a:extLst>
              </a:tr>
              <a:tr h="477044">
                <a:tc>
                  <a:txBody>
                    <a:bodyPr/>
                    <a:lstStyle/>
                    <a:p>
                      <a:pPr algn="ctr"/>
                      <a:r>
                        <a:rPr lang="en-US" altLang="zh-TW" sz="1800" dirty="0"/>
                        <a:t>ANT</a:t>
                      </a:r>
                      <a:endParaRPr lang="zh-TW" altLang="en-US" sz="1800" dirty="0"/>
                    </a:p>
                  </a:txBody>
                  <a:tcPr marL="91431" marR="91431" marT="45719" marB="45719" anchor="ctr"/>
                </a:tc>
                <a:tc>
                  <a:txBody>
                    <a:bodyPr/>
                    <a:lstStyle/>
                    <a:p>
                      <a:pPr algn="ctr"/>
                      <a:r>
                        <a:rPr lang="en-US" altLang="zh-TW" sz="1800" dirty="0">
                          <a:solidFill>
                            <a:schemeClr val="bg1"/>
                          </a:solidFill>
                        </a:rPr>
                        <a:t>x</a:t>
                      </a:r>
                      <a:endParaRPr lang="zh-TW" altLang="en-US" sz="1800" dirty="0">
                        <a:solidFill>
                          <a:schemeClr val="bg1"/>
                        </a:solidFill>
                      </a:endParaRPr>
                    </a:p>
                  </a:txBody>
                  <a:tcPr marL="91431" marR="91431" marT="45719" marB="45719" anchor="ctr">
                    <a:noFill/>
                  </a:tcPr>
                </a:tc>
                <a:tc>
                  <a:txBody>
                    <a:bodyPr/>
                    <a:lstStyle/>
                    <a:p>
                      <a:pPr algn="ctr"/>
                      <a:r>
                        <a:rPr lang="en-US" altLang="zh-TW" sz="1800" dirty="0">
                          <a:solidFill>
                            <a:schemeClr val="bg1"/>
                          </a:solidFill>
                        </a:rPr>
                        <a:t>x</a:t>
                      </a:r>
                      <a:endParaRPr lang="zh-TW" altLang="en-US" sz="1800" dirty="0">
                        <a:solidFill>
                          <a:schemeClr val="bg1"/>
                        </a:solidFill>
                      </a:endParaRPr>
                    </a:p>
                  </a:txBody>
                  <a:tcPr marL="91431" marR="91431" marT="45719" marB="45719" anchor="ctr">
                    <a:noFill/>
                  </a:tcPr>
                </a:tc>
                <a:tc>
                  <a:txBody>
                    <a:bodyPr/>
                    <a:lstStyle/>
                    <a:p>
                      <a:pPr algn="ctr"/>
                      <a:r>
                        <a:rPr lang="en-US" altLang="zh-TW" sz="1800" dirty="0">
                          <a:solidFill>
                            <a:schemeClr val="bg1"/>
                          </a:solidFill>
                        </a:rPr>
                        <a:t>x</a:t>
                      </a:r>
                      <a:endParaRPr lang="zh-TW" altLang="en-US" sz="1800" dirty="0">
                        <a:solidFill>
                          <a:schemeClr val="bg1"/>
                        </a:solidFill>
                      </a:endParaRPr>
                    </a:p>
                  </a:txBody>
                  <a:tcPr marL="91431" marR="91431" marT="45719" marB="45719" anchor="ctr">
                    <a:noFill/>
                  </a:tcPr>
                </a:tc>
                <a:tc>
                  <a:txBody>
                    <a:bodyPr/>
                    <a:lstStyle/>
                    <a:p>
                      <a:pPr algn="ctr"/>
                      <a:r>
                        <a:rPr lang="en-US" altLang="zh-TW" sz="1800" dirty="0">
                          <a:solidFill>
                            <a:schemeClr val="bg1"/>
                          </a:solidFill>
                        </a:rPr>
                        <a:t>x</a:t>
                      </a:r>
                      <a:endParaRPr lang="zh-TW" altLang="en-US" sz="1800" dirty="0">
                        <a:solidFill>
                          <a:schemeClr val="bg1"/>
                        </a:solidFill>
                      </a:endParaRPr>
                    </a:p>
                  </a:txBody>
                  <a:tcPr marL="91431" marR="91431" marT="45719" marB="45719" anchor="ctr">
                    <a:noFill/>
                  </a:tcPr>
                </a:tc>
                <a:tc>
                  <a:txBody>
                    <a:bodyPr/>
                    <a:lstStyle/>
                    <a:p>
                      <a:pPr algn="ctr"/>
                      <a:r>
                        <a:rPr lang="en-US" altLang="zh-TW" sz="1800" dirty="0"/>
                        <a:t>Y</a:t>
                      </a:r>
                      <a:endParaRPr lang="zh-TW" altLang="en-US" sz="1800" dirty="0"/>
                    </a:p>
                  </a:txBody>
                  <a:tcPr marL="91431" marR="91431" marT="45719" marB="45719" anchor="ctr">
                    <a:solidFill>
                      <a:schemeClr val="accent3">
                        <a:lumMod val="60000"/>
                        <a:lumOff val="40000"/>
                      </a:schemeClr>
                    </a:solidFill>
                  </a:tcPr>
                </a:tc>
                <a:extLst>
                  <a:ext uri="{0D108BD9-81ED-4DB2-BD59-A6C34878D82A}">
                    <a16:rowId xmlns:a16="http://schemas.microsoft.com/office/drawing/2014/main" val="10007"/>
                  </a:ext>
                </a:extLst>
              </a:tr>
            </a:tbl>
          </a:graphicData>
        </a:graphic>
      </p:graphicFrame>
      <p:sp>
        <p:nvSpPr>
          <p:cNvPr id="5" name="上彎箭號 5"/>
          <p:cNvSpPr/>
          <p:nvPr/>
        </p:nvSpPr>
        <p:spPr>
          <a:xfrm>
            <a:off x="5072290" y="5321100"/>
            <a:ext cx="4824413" cy="140017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kumimoji="0" lang="en-US" altLang="zh-TW" dirty="0"/>
              <a:t>Low Power</a:t>
            </a:r>
            <a:endParaRPr kumimoji="0" lang="zh-TW" altLang="en-US" dirty="0"/>
          </a:p>
        </p:txBody>
      </p:sp>
      <p:sp>
        <p:nvSpPr>
          <p:cNvPr id="6" name="文字方塊 6"/>
          <p:cNvSpPr txBox="1">
            <a:spLocks noChangeArrowheads="1"/>
          </p:cNvSpPr>
          <p:nvPr/>
        </p:nvSpPr>
        <p:spPr bwMode="auto">
          <a:xfrm>
            <a:off x="733246" y="6352975"/>
            <a:ext cx="41767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新細明體" charset="0"/>
              </a:defRPr>
            </a:lvl1pPr>
            <a:lvl2pPr marL="742950" indent="-285750">
              <a:defRPr>
                <a:solidFill>
                  <a:schemeClr val="tx1"/>
                </a:solidFill>
                <a:latin typeface="Calibri" charset="0"/>
                <a:ea typeface="新細明體" charset="0"/>
              </a:defRPr>
            </a:lvl2pPr>
            <a:lvl3pPr marL="1143000" indent="-228600">
              <a:defRPr>
                <a:solidFill>
                  <a:schemeClr val="tx1"/>
                </a:solidFill>
                <a:latin typeface="Calibri" charset="0"/>
                <a:ea typeface="新細明體" charset="0"/>
              </a:defRPr>
            </a:lvl3pPr>
            <a:lvl4pPr marL="1600200" indent="-228600">
              <a:defRPr>
                <a:solidFill>
                  <a:schemeClr val="tx1"/>
                </a:solidFill>
                <a:latin typeface="Calibri" charset="0"/>
                <a:ea typeface="新細明體" charset="0"/>
              </a:defRPr>
            </a:lvl4pPr>
            <a:lvl5pPr marL="2057400" indent="-228600">
              <a:defRPr>
                <a:solidFill>
                  <a:schemeClr val="tx1"/>
                </a:solidFill>
                <a:latin typeface="Calibri" charset="0"/>
                <a:ea typeface="新細明體" charset="0"/>
              </a:defRPr>
            </a:lvl5pPr>
            <a:lvl6pPr marL="2514600" indent="-228600" fontAlgn="base">
              <a:spcBef>
                <a:spcPct val="0"/>
              </a:spcBef>
              <a:spcAft>
                <a:spcPct val="0"/>
              </a:spcAft>
              <a:defRPr>
                <a:solidFill>
                  <a:schemeClr val="tx1"/>
                </a:solidFill>
                <a:latin typeface="Calibri" charset="0"/>
                <a:ea typeface="新細明體" charset="0"/>
              </a:defRPr>
            </a:lvl6pPr>
            <a:lvl7pPr marL="2971800" indent="-228600" fontAlgn="base">
              <a:spcBef>
                <a:spcPct val="0"/>
              </a:spcBef>
              <a:spcAft>
                <a:spcPct val="0"/>
              </a:spcAft>
              <a:defRPr>
                <a:solidFill>
                  <a:schemeClr val="tx1"/>
                </a:solidFill>
                <a:latin typeface="Calibri" charset="0"/>
                <a:ea typeface="新細明體" charset="0"/>
              </a:defRPr>
            </a:lvl7pPr>
            <a:lvl8pPr marL="3429000" indent="-228600" fontAlgn="base">
              <a:spcBef>
                <a:spcPct val="0"/>
              </a:spcBef>
              <a:spcAft>
                <a:spcPct val="0"/>
              </a:spcAft>
              <a:defRPr>
                <a:solidFill>
                  <a:schemeClr val="tx1"/>
                </a:solidFill>
                <a:latin typeface="Calibri" charset="0"/>
                <a:ea typeface="新細明體" charset="0"/>
              </a:defRPr>
            </a:lvl8pPr>
            <a:lvl9pPr marL="3886200" indent="-228600" fontAlgn="base">
              <a:spcBef>
                <a:spcPct val="0"/>
              </a:spcBef>
              <a:spcAft>
                <a:spcPct val="0"/>
              </a:spcAft>
              <a:defRPr>
                <a:solidFill>
                  <a:schemeClr val="tx1"/>
                </a:solidFill>
                <a:latin typeface="Calibri" charset="0"/>
                <a:ea typeface="新細明體" charset="0"/>
              </a:defRPr>
            </a:lvl9pPr>
          </a:lstStyle>
          <a:p>
            <a:r>
              <a:rPr kumimoji="0" lang="en-US" altLang="zh-TW" b="1" dirty="0">
                <a:solidFill>
                  <a:schemeClr val="bg1"/>
                </a:solidFill>
              </a:rPr>
              <a:t>State </a:t>
            </a:r>
            <a:r>
              <a:rPr kumimoji="0" lang="en-US" altLang="zh-TW" dirty="0">
                <a:solidFill>
                  <a:schemeClr val="bg1"/>
                </a:solidFill>
              </a:rPr>
              <a:t>= low bandwidth, low latency data</a:t>
            </a:r>
            <a:endParaRPr kumimoji="0" lang="zh-TW" altLang="en-US" dirty="0">
              <a:solidFill>
                <a:schemeClr val="bg1"/>
              </a:solidFill>
            </a:endParaRPr>
          </a:p>
        </p:txBody>
      </p:sp>
    </p:spTree>
    <p:extLst>
      <p:ext uri="{BB962C8B-B14F-4D97-AF65-F5344CB8AC3E}">
        <p14:creationId xmlns:p14="http://schemas.microsoft.com/office/powerpoint/2010/main" val="1037712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r>
              <a:rPr lang="en-US" sz="2400" b="1" dirty="0" err="1">
                <a:solidFill>
                  <a:schemeClr val="bg1"/>
                </a:solidFill>
              </a:rPr>
              <a:t>Zigbee</a:t>
            </a:r>
            <a:r>
              <a:rPr lang="en-US" sz="2400" b="1" dirty="0">
                <a:solidFill>
                  <a:schemeClr val="bg1"/>
                </a:solidFill>
              </a:rPr>
              <a:t> devices can transmit data over long distances by passing data through a mesh network of intermediate devices to reach more distant ones</a:t>
            </a:r>
            <a:r>
              <a:rPr lang="en-US" sz="2400" dirty="0">
                <a:solidFill>
                  <a:schemeClr val="bg1"/>
                </a:solidFill>
              </a:rPr>
              <a:t>. </a:t>
            </a:r>
            <a:r>
              <a:rPr lang="en-US" sz="2400" dirty="0" err="1">
                <a:solidFill>
                  <a:schemeClr val="bg1"/>
                </a:solidFill>
              </a:rPr>
              <a:t>Zigbee</a:t>
            </a:r>
            <a:r>
              <a:rPr lang="en-US" sz="2400" dirty="0">
                <a:solidFill>
                  <a:schemeClr val="bg1"/>
                </a:solidFill>
              </a:rPr>
              <a:t> is typically used in low data rate applications that require long battery life and secure networking.</a:t>
            </a:r>
          </a:p>
        </p:txBody>
      </p:sp>
      <p:sp>
        <p:nvSpPr>
          <p:cNvPr id="4" name="Rectangle 3"/>
          <p:cNvSpPr/>
          <p:nvPr/>
        </p:nvSpPr>
        <p:spPr>
          <a:xfrm>
            <a:off x="1219200" y="4001294"/>
            <a:ext cx="10134600" cy="830997"/>
          </a:xfrm>
          <a:prstGeom prst="rect">
            <a:avLst/>
          </a:prstGeom>
        </p:spPr>
        <p:txBody>
          <a:bodyPr wrap="square">
            <a:spAutoFit/>
          </a:bodyPr>
          <a:lstStyle/>
          <a:p>
            <a:r>
              <a:rPr lang="en-US" sz="2400" b="1" dirty="0">
                <a:solidFill>
                  <a:schemeClr val="bg1"/>
                </a:solidFill>
              </a:rPr>
              <a:t>Advanced and Adaptive Network Technology</a:t>
            </a:r>
            <a:r>
              <a:rPr lang="en-US" sz="2400" dirty="0">
                <a:solidFill>
                  <a:schemeClr val="bg1"/>
                </a:solidFill>
              </a:rPr>
              <a:t>,” which is a low-energy wireless protocol meant to collect and transfer sensor data</a:t>
            </a:r>
          </a:p>
        </p:txBody>
      </p:sp>
      <p:sp>
        <p:nvSpPr>
          <p:cNvPr id="5" name="Rectangle 4"/>
          <p:cNvSpPr/>
          <p:nvPr/>
        </p:nvSpPr>
        <p:spPr>
          <a:xfrm>
            <a:off x="1331741" y="5078170"/>
            <a:ext cx="6096000" cy="1569660"/>
          </a:xfrm>
          <a:prstGeom prst="rect">
            <a:avLst/>
          </a:prstGeom>
        </p:spPr>
        <p:txBody>
          <a:bodyPr>
            <a:spAutoFit/>
          </a:bodyPr>
          <a:lstStyle/>
          <a:p>
            <a:pPr>
              <a:buFont typeface="Arial" panose="020B0604020202020204" pitchFamily="34" charset="0"/>
              <a:buChar char="•"/>
            </a:pPr>
            <a:r>
              <a:rPr lang="en-US" sz="2400">
                <a:solidFill>
                  <a:schemeClr val="bg1"/>
                </a:solidFill>
              </a:rPr>
              <a:t>Worldwide 2.4GHz ISM band operation</a:t>
            </a:r>
          </a:p>
          <a:p>
            <a:pPr>
              <a:buFont typeface="Arial" panose="020B0604020202020204" pitchFamily="34" charset="0"/>
              <a:buChar char="•"/>
            </a:pPr>
            <a:r>
              <a:rPr lang="en-US" sz="2400" dirty="0">
                <a:solidFill>
                  <a:schemeClr val="bg1"/>
                </a:solidFill>
              </a:rPr>
              <a:t>Ideal for sports and fitness devices</a:t>
            </a:r>
          </a:p>
          <a:p>
            <a:pPr>
              <a:buFont typeface="Arial" panose="020B0604020202020204" pitchFamily="34" charset="0"/>
              <a:buChar char="•"/>
            </a:pPr>
            <a:r>
              <a:rPr lang="en-US" sz="2400" dirty="0">
                <a:solidFill>
                  <a:schemeClr val="bg1"/>
                </a:solidFill>
              </a:rPr>
              <a:t>Very easy-to-use</a:t>
            </a:r>
          </a:p>
          <a:p>
            <a:pPr>
              <a:buFont typeface="Arial" panose="020B0604020202020204" pitchFamily="34" charset="0"/>
              <a:buChar char="•"/>
            </a:pPr>
            <a:r>
              <a:rPr lang="en-US" sz="2400" dirty="0">
                <a:solidFill>
                  <a:schemeClr val="bg1"/>
                </a:solidFill>
              </a:rPr>
              <a:t>Advanced networking capabilities</a:t>
            </a:r>
            <a:endParaRPr lang="en-US" sz="2400" b="0" i="0" dirty="0">
              <a:solidFill>
                <a:schemeClr val="bg1"/>
              </a:solidFill>
              <a:effectLst/>
            </a:endParaRPr>
          </a:p>
        </p:txBody>
      </p:sp>
    </p:spTree>
    <p:extLst>
      <p:ext uri="{BB962C8B-B14F-4D97-AF65-F5344CB8AC3E}">
        <p14:creationId xmlns:p14="http://schemas.microsoft.com/office/powerpoint/2010/main" val="924857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What is Bluetooth LE</a:t>
            </a:r>
          </a:p>
        </p:txBody>
      </p:sp>
      <p:sp>
        <p:nvSpPr>
          <p:cNvPr id="3" name="Content Placeholder 2"/>
          <p:cNvSpPr>
            <a:spLocks noGrp="1"/>
          </p:cNvSpPr>
          <p:nvPr>
            <p:ph idx="1"/>
          </p:nvPr>
        </p:nvSpPr>
        <p:spPr>
          <a:xfrm>
            <a:off x="838200" y="1825625"/>
            <a:ext cx="7234084" cy="4351338"/>
          </a:xfrm>
        </p:spPr>
        <p:txBody>
          <a:bodyPr/>
          <a:lstStyle/>
          <a:p>
            <a:r>
              <a:rPr lang="en-US" dirty="0">
                <a:solidFill>
                  <a:schemeClr val="bg1"/>
                </a:solidFill>
              </a:rPr>
              <a:t>Bluetooth low energy is a NEW, open, short range radio technology</a:t>
            </a:r>
          </a:p>
          <a:p>
            <a:pPr lvl="1"/>
            <a:r>
              <a:rPr lang="en-US" dirty="0">
                <a:solidFill>
                  <a:schemeClr val="bg1"/>
                </a:solidFill>
              </a:rPr>
              <a:t>Different to Bluetooth classic (BR/EDR)</a:t>
            </a:r>
          </a:p>
          <a:p>
            <a:pPr lvl="1"/>
            <a:r>
              <a:rPr lang="en-US" dirty="0">
                <a:solidFill>
                  <a:schemeClr val="bg1"/>
                </a:solidFill>
              </a:rPr>
              <a:t>Basic Rate/Enhanced Data Rate (BR/EDR), is </a:t>
            </a:r>
            <a:r>
              <a:rPr lang="en-US" b="1" dirty="0">
                <a:solidFill>
                  <a:schemeClr val="bg1"/>
                </a:solidFill>
              </a:rPr>
              <a:t>a low power radio that streams data over 79 channels in the 2.4GHz unlicensed industrial, scientific, and medical (ISM) frequency band</a:t>
            </a:r>
            <a:endParaRPr lang="en-US" dirty="0">
              <a:solidFill>
                <a:schemeClr val="bg1"/>
              </a:solidFill>
            </a:endParaRPr>
          </a:p>
          <a:p>
            <a:pPr lvl="1"/>
            <a:r>
              <a:rPr lang="en-US" dirty="0">
                <a:solidFill>
                  <a:schemeClr val="bg1"/>
                </a:solidFill>
              </a:rPr>
              <a:t>Optimized for ultra low power</a:t>
            </a:r>
          </a:p>
          <a:p>
            <a:pPr lvl="1"/>
            <a:r>
              <a:rPr lang="en-US" dirty="0">
                <a:solidFill>
                  <a:schemeClr val="bg1"/>
                </a:solidFill>
              </a:rPr>
              <a:t>Enable coin cell battery use cases</a:t>
            </a:r>
          </a:p>
          <a:p>
            <a:pPr lvl="1"/>
            <a:r>
              <a:rPr lang="en-US" dirty="0">
                <a:solidFill>
                  <a:schemeClr val="bg1"/>
                </a:solidFill>
              </a:rPr>
              <a:t>&lt; 20mA peak current</a:t>
            </a:r>
          </a:p>
          <a:p>
            <a:pPr lvl="1"/>
            <a:r>
              <a:rPr lang="en-US" dirty="0">
                <a:solidFill>
                  <a:schemeClr val="bg1"/>
                </a:solidFill>
              </a:rPr>
              <a:t>&lt; 5 </a:t>
            </a:r>
            <a:r>
              <a:rPr lang="en-US" dirty="0" err="1">
                <a:solidFill>
                  <a:schemeClr val="bg1"/>
                </a:solidFill>
              </a:rPr>
              <a:t>uA</a:t>
            </a:r>
            <a:r>
              <a:rPr lang="en-US" dirty="0">
                <a:solidFill>
                  <a:schemeClr val="bg1"/>
                </a:solidFill>
              </a:rPr>
              <a:t> average current</a:t>
            </a:r>
          </a:p>
          <a:p>
            <a:endParaRPr lang="en-US" dirty="0">
              <a:solidFill>
                <a:schemeClr val="bg1"/>
              </a:solidFill>
            </a:endParaRPr>
          </a:p>
        </p:txBody>
      </p:sp>
      <p:pic>
        <p:nvPicPr>
          <p:cNvPr id="4" name="圖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57978" y="4613479"/>
            <a:ext cx="1871662" cy="187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612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Basic Concepts of Bluetooth LE</a:t>
            </a:r>
          </a:p>
        </p:txBody>
      </p:sp>
      <p:sp>
        <p:nvSpPr>
          <p:cNvPr id="3" name="Content Placeholder 2"/>
          <p:cNvSpPr>
            <a:spLocks noGrp="1"/>
          </p:cNvSpPr>
          <p:nvPr>
            <p:ph idx="1"/>
          </p:nvPr>
        </p:nvSpPr>
        <p:spPr>
          <a:xfrm>
            <a:off x="710381" y="1776463"/>
            <a:ext cx="5562600" cy="4351338"/>
          </a:xfrm>
        </p:spPr>
        <p:txBody>
          <a:bodyPr/>
          <a:lstStyle/>
          <a:p>
            <a:r>
              <a:rPr lang="en-US" dirty="0">
                <a:solidFill>
                  <a:schemeClr val="bg1"/>
                </a:solidFill>
              </a:rPr>
              <a:t>Everything is optimized for lowest power consumption</a:t>
            </a:r>
          </a:p>
          <a:p>
            <a:pPr lvl="1"/>
            <a:r>
              <a:rPr lang="en-US" dirty="0">
                <a:solidFill>
                  <a:schemeClr val="bg1"/>
                </a:solidFill>
              </a:rPr>
              <a:t>Short packets reduce TX peak current</a:t>
            </a:r>
          </a:p>
          <a:p>
            <a:pPr lvl="1"/>
            <a:r>
              <a:rPr lang="en-US" dirty="0">
                <a:solidFill>
                  <a:schemeClr val="bg1"/>
                </a:solidFill>
              </a:rPr>
              <a:t>Short packets reduce RX time</a:t>
            </a:r>
          </a:p>
          <a:p>
            <a:pPr lvl="1"/>
            <a:r>
              <a:rPr lang="en-US" dirty="0">
                <a:solidFill>
                  <a:schemeClr val="bg1"/>
                </a:solidFill>
              </a:rPr>
              <a:t>Less RF channels to improve discovery and connection time</a:t>
            </a:r>
          </a:p>
          <a:p>
            <a:pPr lvl="1"/>
            <a:r>
              <a:rPr lang="en-US" dirty="0">
                <a:solidFill>
                  <a:schemeClr val="bg1"/>
                </a:solidFill>
              </a:rPr>
              <a:t>Simple state machine</a:t>
            </a:r>
          </a:p>
          <a:p>
            <a:pPr lvl="1"/>
            <a:r>
              <a:rPr lang="en-US" dirty="0">
                <a:solidFill>
                  <a:schemeClr val="bg1"/>
                </a:solidFill>
              </a:rPr>
              <a:t>Single protocol</a:t>
            </a:r>
          </a:p>
          <a:p>
            <a:pPr lvl="1"/>
            <a:r>
              <a:rPr lang="en-US" dirty="0">
                <a:solidFill>
                  <a:schemeClr val="bg1"/>
                </a:solidFill>
              </a:rPr>
              <a:t>And so on.</a:t>
            </a:r>
          </a:p>
          <a:p>
            <a:endParaRPr lang="en-US" dirty="0">
              <a:solidFill>
                <a:schemeClr val="bg1"/>
              </a:solidFill>
            </a:endParaRPr>
          </a:p>
        </p:txBody>
      </p:sp>
    </p:spTree>
    <p:extLst>
      <p:ext uri="{BB962C8B-B14F-4D97-AF65-F5344CB8AC3E}">
        <p14:creationId xmlns:p14="http://schemas.microsoft.com/office/powerpoint/2010/main" val="180243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Bluetooth low energy factsheet 1</a:t>
            </a:r>
          </a:p>
        </p:txBody>
      </p:sp>
      <p:graphicFrame>
        <p:nvGraphicFramePr>
          <p:cNvPr id="4" name="內容版面配置區 4"/>
          <p:cNvGraphicFramePr>
            <a:graphicFrameLocks noGrp="1"/>
          </p:cNvGraphicFramePr>
          <p:nvPr>
            <p:ph idx="1"/>
            <p:extLst>
              <p:ext uri="{D42A27DB-BD31-4B8C-83A1-F6EECF244321}">
                <p14:modId xmlns:p14="http://schemas.microsoft.com/office/powerpoint/2010/main" val="2160998651"/>
              </p:ext>
            </p:extLst>
          </p:nvPr>
        </p:nvGraphicFramePr>
        <p:xfrm>
          <a:off x="414133" y="1956262"/>
          <a:ext cx="7561262" cy="4105277"/>
        </p:xfrm>
        <a:graphic>
          <a:graphicData uri="http://schemas.openxmlformats.org/drawingml/2006/table">
            <a:tbl>
              <a:tblPr firstRow="1" bandRow="1">
                <a:tableStyleId>{5C22544A-7EE6-4342-B048-85BDC9FD1C3A}</a:tableStyleId>
              </a:tblPr>
              <a:tblGrid>
                <a:gridCol w="1795827">
                  <a:extLst>
                    <a:ext uri="{9D8B030D-6E8A-4147-A177-3AD203B41FA5}">
                      <a16:colId xmlns:a16="http://schemas.microsoft.com/office/drawing/2014/main" val="20000"/>
                    </a:ext>
                  </a:extLst>
                </a:gridCol>
                <a:gridCol w="5765435">
                  <a:extLst>
                    <a:ext uri="{9D8B030D-6E8A-4147-A177-3AD203B41FA5}">
                      <a16:colId xmlns:a16="http://schemas.microsoft.com/office/drawing/2014/main" val="20001"/>
                    </a:ext>
                  </a:extLst>
                </a:gridCol>
              </a:tblGrid>
              <a:tr h="373207">
                <a:tc>
                  <a:txBody>
                    <a:bodyPr/>
                    <a:lstStyle/>
                    <a:p>
                      <a:r>
                        <a:rPr lang="en-US" altLang="zh-TW" sz="1800" b="0" dirty="0">
                          <a:solidFill>
                            <a:schemeClr val="bg1"/>
                          </a:solidFill>
                        </a:rPr>
                        <a:t>Range:</a:t>
                      </a:r>
                      <a:endParaRPr lang="zh-TW" altLang="en-US" sz="1800" b="0" dirty="0">
                        <a:solidFill>
                          <a:schemeClr val="bg1"/>
                        </a:solidFill>
                      </a:endParaRPr>
                    </a:p>
                  </a:txBody>
                  <a:tcPr marL="91445" marR="91445" marT="45729" marB="45729">
                    <a:noFill/>
                  </a:tcPr>
                </a:tc>
                <a:tc>
                  <a:txBody>
                    <a:bodyPr/>
                    <a:lstStyle/>
                    <a:p>
                      <a:r>
                        <a:rPr lang="en-US" altLang="zh-TW" sz="1800" b="0" dirty="0">
                          <a:solidFill>
                            <a:schemeClr val="bg1"/>
                          </a:solidFill>
                        </a:rPr>
                        <a:t>~ 150 meters open field (1000 for BLE 5.x)</a:t>
                      </a:r>
                      <a:endParaRPr lang="zh-TW" altLang="en-US" sz="1800" b="0" dirty="0">
                        <a:solidFill>
                          <a:schemeClr val="bg1"/>
                        </a:solidFill>
                      </a:endParaRPr>
                    </a:p>
                  </a:txBody>
                  <a:tcPr marL="91445" marR="91445" marT="45729" marB="45729">
                    <a:noFill/>
                  </a:tcPr>
                </a:tc>
                <a:extLst>
                  <a:ext uri="{0D108BD9-81ED-4DB2-BD59-A6C34878D82A}">
                    <a16:rowId xmlns:a16="http://schemas.microsoft.com/office/drawing/2014/main" val="10000"/>
                  </a:ext>
                </a:extLst>
              </a:tr>
              <a:tr h="373207">
                <a:tc>
                  <a:txBody>
                    <a:bodyPr/>
                    <a:lstStyle/>
                    <a:p>
                      <a:r>
                        <a:rPr lang="en-US" altLang="zh-TW" sz="1800" dirty="0">
                          <a:solidFill>
                            <a:schemeClr val="bg1"/>
                          </a:solidFill>
                        </a:rPr>
                        <a:t>Output Power:</a:t>
                      </a:r>
                      <a:endParaRPr lang="zh-TW" altLang="en-US" sz="1800" dirty="0">
                        <a:solidFill>
                          <a:schemeClr val="bg1"/>
                        </a:solidFill>
                      </a:endParaRPr>
                    </a:p>
                  </a:txBody>
                  <a:tcPr marL="91445" marR="91445" marT="45729" marB="45729">
                    <a:noFill/>
                  </a:tcPr>
                </a:tc>
                <a:tc>
                  <a:txBody>
                    <a:bodyPr/>
                    <a:lstStyle/>
                    <a:p>
                      <a:r>
                        <a:rPr lang="en-US" altLang="zh-TW" sz="1800" dirty="0">
                          <a:solidFill>
                            <a:schemeClr val="bg1"/>
                          </a:solidFill>
                        </a:rPr>
                        <a:t>~ 10 </a:t>
                      </a:r>
                      <a:r>
                        <a:rPr lang="en-US" altLang="zh-TW" sz="1800" dirty="0" err="1">
                          <a:solidFill>
                            <a:schemeClr val="bg1"/>
                          </a:solidFill>
                        </a:rPr>
                        <a:t>mW</a:t>
                      </a:r>
                      <a:r>
                        <a:rPr lang="en-US" altLang="zh-TW" sz="1800" dirty="0">
                          <a:solidFill>
                            <a:schemeClr val="bg1"/>
                          </a:solidFill>
                        </a:rPr>
                        <a:t> (10dBm)</a:t>
                      </a:r>
                      <a:endParaRPr lang="zh-TW" altLang="en-US" sz="1800" dirty="0">
                        <a:solidFill>
                          <a:schemeClr val="bg1"/>
                        </a:solidFill>
                      </a:endParaRPr>
                    </a:p>
                  </a:txBody>
                  <a:tcPr marL="91445" marR="91445" marT="45729" marB="45729">
                    <a:noFill/>
                  </a:tcPr>
                </a:tc>
                <a:extLst>
                  <a:ext uri="{0D108BD9-81ED-4DB2-BD59-A6C34878D82A}">
                    <a16:rowId xmlns:a16="http://schemas.microsoft.com/office/drawing/2014/main" val="10001"/>
                  </a:ext>
                </a:extLst>
              </a:tr>
              <a:tr h="373207">
                <a:tc>
                  <a:txBody>
                    <a:bodyPr/>
                    <a:lstStyle/>
                    <a:p>
                      <a:r>
                        <a:rPr lang="en-US" altLang="zh-TW" sz="1800" dirty="0">
                          <a:solidFill>
                            <a:schemeClr val="bg1"/>
                          </a:solidFill>
                        </a:rPr>
                        <a:t>Max Current:</a:t>
                      </a:r>
                      <a:endParaRPr lang="zh-TW" altLang="en-US" sz="1800" dirty="0">
                        <a:solidFill>
                          <a:schemeClr val="bg1"/>
                        </a:solidFill>
                      </a:endParaRPr>
                    </a:p>
                  </a:txBody>
                  <a:tcPr marL="91445" marR="91445" marT="45729" marB="45729">
                    <a:noFill/>
                  </a:tcPr>
                </a:tc>
                <a:tc>
                  <a:txBody>
                    <a:bodyPr/>
                    <a:lstStyle/>
                    <a:p>
                      <a:r>
                        <a:rPr lang="en-US" altLang="zh-TW" sz="1800" dirty="0">
                          <a:solidFill>
                            <a:schemeClr val="bg1"/>
                          </a:solidFill>
                        </a:rPr>
                        <a:t>~ 15 mA</a:t>
                      </a:r>
                      <a:endParaRPr lang="zh-TW" altLang="en-US" sz="1800" dirty="0">
                        <a:solidFill>
                          <a:schemeClr val="bg1"/>
                        </a:solidFill>
                      </a:endParaRPr>
                    </a:p>
                  </a:txBody>
                  <a:tcPr marL="91445" marR="91445" marT="45729" marB="45729">
                    <a:noFill/>
                  </a:tcPr>
                </a:tc>
                <a:extLst>
                  <a:ext uri="{0D108BD9-81ED-4DB2-BD59-A6C34878D82A}">
                    <a16:rowId xmlns:a16="http://schemas.microsoft.com/office/drawing/2014/main" val="10002"/>
                  </a:ext>
                </a:extLst>
              </a:tr>
              <a:tr h="373207">
                <a:tc>
                  <a:txBody>
                    <a:bodyPr/>
                    <a:lstStyle/>
                    <a:p>
                      <a:r>
                        <a:rPr lang="en-US" altLang="zh-TW" sz="1800" dirty="0">
                          <a:solidFill>
                            <a:schemeClr val="bg1"/>
                          </a:solidFill>
                        </a:rPr>
                        <a:t>Latency:</a:t>
                      </a:r>
                      <a:endParaRPr lang="zh-TW" altLang="en-US" sz="1800" dirty="0">
                        <a:solidFill>
                          <a:schemeClr val="bg1"/>
                        </a:solidFill>
                      </a:endParaRPr>
                    </a:p>
                  </a:txBody>
                  <a:tcPr marL="91445" marR="91445" marT="45729" marB="45729">
                    <a:noFill/>
                  </a:tcPr>
                </a:tc>
                <a:tc>
                  <a:txBody>
                    <a:bodyPr/>
                    <a:lstStyle/>
                    <a:p>
                      <a:r>
                        <a:rPr lang="en-US" altLang="zh-TW" sz="1800" dirty="0">
                          <a:solidFill>
                            <a:schemeClr val="bg1"/>
                          </a:solidFill>
                        </a:rPr>
                        <a:t>3 </a:t>
                      </a:r>
                      <a:r>
                        <a:rPr lang="en-US" altLang="zh-TW" sz="1800" dirty="0" err="1">
                          <a:solidFill>
                            <a:schemeClr val="bg1"/>
                          </a:solidFill>
                        </a:rPr>
                        <a:t>ms</a:t>
                      </a:r>
                      <a:r>
                        <a:rPr lang="en-US" altLang="zh-TW" sz="1800" dirty="0">
                          <a:solidFill>
                            <a:schemeClr val="bg1"/>
                          </a:solidFill>
                        </a:rPr>
                        <a:t> </a:t>
                      </a:r>
                      <a:r>
                        <a:rPr lang="en-US" altLang="zh-TW" sz="1800" b="1" dirty="0">
                          <a:solidFill>
                            <a:schemeClr val="bg1"/>
                          </a:solidFill>
                        </a:rPr>
                        <a:t>speed</a:t>
                      </a:r>
                      <a:endParaRPr lang="zh-TW" altLang="en-US" sz="1800" b="1" dirty="0">
                        <a:solidFill>
                          <a:schemeClr val="bg1"/>
                        </a:solidFill>
                      </a:endParaRPr>
                    </a:p>
                  </a:txBody>
                  <a:tcPr marL="91445" marR="91445" marT="45729" marB="45729">
                    <a:noFill/>
                  </a:tcPr>
                </a:tc>
                <a:extLst>
                  <a:ext uri="{0D108BD9-81ED-4DB2-BD59-A6C34878D82A}">
                    <a16:rowId xmlns:a16="http://schemas.microsoft.com/office/drawing/2014/main" val="10003"/>
                  </a:ext>
                </a:extLst>
              </a:tr>
              <a:tr h="373207">
                <a:tc>
                  <a:txBody>
                    <a:bodyPr/>
                    <a:lstStyle/>
                    <a:p>
                      <a:r>
                        <a:rPr lang="en-US" altLang="zh-TW" sz="1800" dirty="0">
                          <a:solidFill>
                            <a:schemeClr val="bg1"/>
                          </a:solidFill>
                        </a:rPr>
                        <a:t>Topology:</a:t>
                      </a:r>
                    </a:p>
                  </a:txBody>
                  <a:tcPr marL="91445" marR="91445" marT="45729" marB="45729">
                    <a:noFill/>
                  </a:tcPr>
                </a:tc>
                <a:tc>
                  <a:txBody>
                    <a:bodyPr/>
                    <a:lstStyle/>
                    <a:p>
                      <a:r>
                        <a:rPr lang="en-US" altLang="zh-TW" sz="1800" dirty="0">
                          <a:solidFill>
                            <a:schemeClr val="bg1"/>
                          </a:solidFill>
                        </a:rPr>
                        <a:t>Star</a:t>
                      </a:r>
                      <a:endParaRPr lang="zh-TW" altLang="en-US" sz="1800" dirty="0">
                        <a:solidFill>
                          <a:schemeClr val="bg1"/>
                        </a:solidFill>
                      </a:endParaRPr>
                    </a:p>
                  </a:txBody>
                  <a:tcPr marL="91445" marR="91445" marT="45729" marB="45729">
                    <a:noFill/>
                  </a:tcPr>
                </a:tc>
                <a:extLst>
                  <a:ext uri="{0D108BD9-81ED-4DB2-BD59-A6C34878D82A}">
                    <a16:rowId xmlns:a16="http://schemas.microsoft.com/office/drawing/2014/main" val="10004"/>
                  </a:ext>
                </a:extLst>
              </a:tr>
              <a:tr h="373207">
                <a:tc>
                  <a:txBody>
                    <a:bodyPr/>
                    <a:lstStyle/>
                    <a:p>
                      <a:r>
                        <a:rPr lang="en-US" altLang="zh-TW" sz="1800" dirty="0">
                          <a:solidFill>
                            <a:schemeClr val="bg1"/>
                          </a:solidFill>
                        </a:rPr>
                        <a:t>Connections:</a:t>
                      </a:r>
                      <a:endParaRPr lang="zh-TW" altLang="en-US" sz="1800" dirty="0">
                        <a:solidFill>
                          <a:schemeClr val="bg1"/>
                        </a:solidFill>
                      </a:endParaRPr>
                    </a:p>
                  </a:txBody>
                  <a:tcPr marL="91445" marR="91445" marT="45729" marB="45729">
                    <a:noFill/>
                  </a:tcPr>
                </a:tc>
                <a:tc>
                  <a:txBody>
                    <a:bodyPr/>
                    <a:lstStyle/>
                    <a:p>
                      <a:r>
                        <a:rPr lang="en-US" altLang="zh-TW" sz="1800" dirty="0">
                          <a:solidFill>
                            <a:schemeClr val="bg1"/>
                          </a:solidFill>
                        </a:rPr>
                        <a:t>&gt; 2 billion</a:t>
                      </a:r>
                      <a:endParaRPr lang="zh-TW" altLang="en-US" sz="1800" dirty="0">
                        <a:solidFill>
                          <a:schemeClr val="bg1"/>
                        </a:solidFill>
                      </a:endParaRPr>
                    </a:p>
                  </a:txBody>
                  <a:tcPr marL="91445" marR="91445" marT="45729" marB="45729">
                    <a:noFill/>
                  </a:tcPr>
                </a:tc>
                <a:extLst>
                  <a:ext uri="{0D108BD9-81ED-4DB2-BD59-A6C34878D82A}">
                    <a16:rowId xmlns:a16="http://schemas.microsoft.com/office/drawing/2014/main" val="10005"/>
                  </a:ext>
                </a:extLst>
              </a:tr>
              <a:tr h="373207">
                <a:tc>
                  <a:txBody>
                    <a:bodyPr/>
                    <a:lstStyle/>
                    <a:p>
                      <a:r>
                        <a:rPr lang="en-US" altLang="zh-TW" sz="1800" dirty="0">
                          <a:solidFill>
                            <a:schemeClr val="bg1"/>
                          </a:solidFill>
                        </a:rPr>
                        <a:t>Modulation:</a:t>
                      </a:r>
                      <a:endParaRPr lang="zh-TW" altLang="en-US" sz="1800" dirty="0">
                        <a:solidFill>
                          <a:schemeClr val="bg1"/>
                        </a:solidFill>
                      </a:endParaRPr>
                    </a:p>
                  </a:txBody>
                  <a:tcPr marL="91445" marR="91445" marT="45729" marB="45729">
                    <a:noFill/>
                  </a:tcPr>
                </a:tc>
                <a:tc>
                  <a:txBody>
                    <a:bodyPr/>
                    <a:lstStyle/>
                    <a:p>
                      <a:r>
                        <a:rPr lang="en-US" altLang="zh-TW" sz="1800" dirty="0">
                          <a:solidFill>
                            <a:schemeClr val="bg1"/>
                          </a:solidFill>
                        </a:rPr>
                        <a:t>GFSK @ 2.4 GHz</a:t>
                      </a:r>
                      <a:endParaRPr lang="zh-TW" altLang="en-US" sz="1800" dirty="0">
                        <a:solidFill>
                          <a:schemeClr val="bg1"/>
                        </a:solidFill>
                      </a:endParaRPr>
                    </a:p>
                  </a:txBody>
                  <a:tcPr marL="91445" marR="91445" marT="45729" marB="45729">
                    <a:noFill/>
                  </a:tcPr>
                </a:tc>
                <a:extLst>
                  <a:ext uri="{0D108BD9-81ED-4DB2-BD59-A6C34878D82A}">
                    <a16:rowId xmlns:a16="http://schemas.microsoft.com/office/drawing/2014/main" val="10006"/>
                  </a:ext>
                </a:extLst>
              </a:tr>
              <a:tr h="373207">
                <a:tc>
                  <a:txBody>
                    <a:bodyPr/>
                    <a:lstStyle/>
                    <a:p>
                      <a:r>
                        <a:rPr lang="en-US" altLang="zh-TW" sz="1800" dirty="0">
                          <a:solidFill>
                            <a:schemeClr val="bg1"/>
                          </a:solidFill>
                        </a:rPr>
                        <a:t>Robustness:</a:t>
                      </a:r>
                      <a:endParaRPr lang="zh-TW" altLang="en-US" sz="1800" dirty="0">
                        <a:solidFill>
                          <a:schemeClr val="bg1"/>
                        </a:solidFill>
                      </a:endParaRPr>
                    </a:p>
                  </a:txBody>
                  <a:tcPr marL="91445" marR="91445" marT="45729" marB="45729">
                    <a:noFill/>
                  </a:tcPr>
                </a:tc>
                <a:tc>
                  <a:txBody>
                    <a:bodyPr/>
                    <a:lstStyle/>
                    <a:p>
                      <a:r>
                        <a:rPr lang="en-US" altLang="zh-TW" sz="1800" dirty="0">
                          <a:solidFill>
                            <a:schemeClr val="bg1"/>
                          </a:solidFill>
                        </a:rPr>
                        <a:t>Adaptive Frequency Hopping,</a:t>
                      </a:r>
                      <a:r>
                        <a:rPr lang="en-US" altLang="zh-TW" sz="1800" baseline="0" dirty="0">
                          <a:solidFill>
                            <a:schemeClr val="bg1"/>
                          </a:solidFill>
                        </a:rPr>
                        <a:t> 24 bit CRC</a:t>
                      </a:r>
                      <a:endParaRPr lang="zh-TW" altLang="en-US" sz="1800" dirty="0">
                        <a:solidFill>
                          <a:schemeClr val="bg1"/>
                        </a:solidFill>
                      </a:endParaRPr>
                    </a:p>
                  </a:txBody>
                  <a:tcPr marL="91445" marR="91445" marT="45729" marB="45729">
                    <a:noFill/>
                  </a:tcPr>
                </a:tc>
                <a:extLst>
                  <a:ext uri="{0D108BD9-81ED-4DB2-BD59-A6C34878D82A}">
                    <a16:rowId xmlns:a16="http://schemas.microsoft.com/office/drawing/2014/main" val="10007"/>
                  </a:ext>
                </a:extLst>
              </a:tr>
              <a:tr h="373207">
                <a:tc>
                  <a:txBody>
                    <a:bodyPr/>
                    <a:lstStyle/>
                    <a:p>
                      <a:r>
                        <a:rPr lang="en-US" altLang="zh-TW" sz="1800" dirty="0">
                          <a:solidFill>
                            <a:schemeClr val="bg1"/>
                          </a:solidFill>
                        </a:rPr>
                        <a:t>Security:</a:t>
                      </a:r>
                      <a:endParaRPr lang="zh-TW" altLang="en-US" sz="1800" dirty="0">
                        <a:solidFill>
                          <a:schemeClr val="bg1"/>
                        </a:solidFill>
                      </a:endParaRPr>
                    </a:p>
                  </a:txBody>
                  <a:tcPr marL="91445" marR="91445" marT="45729" marB="45729">
                    <a:noFill/>
                  </a:tcPr>
                </a:tc>
                <a:tc>
                  <a:txBody>
                    <a:bodyPr/>
                    <a:lstStyle/>
                    <a:p>
                      <a:r>
                        <a:rPr lang="en-US" altLang="zh-TW" sz="1800" dirty="0">
                          <a:solidFill>
                            <a:schemeClr val="bg1"/>
                          </a:solidFill>
                        </a:rPr>
                        <a:t>128bit AES CCM</a:t>
                      </a:r>
                      <a:endParaRPr lang="zh-TW" altLang="en-US" sz="1800" dirty="0">
                        <a:solidFill>
                          <a:schemeClr val="bg1"/>
                        </a:solidFill>
                      </a:endParaRPr>
                    </a:p>
                  </a:txBody>
                  <a:tcPr marL="91445" marR="91445" marT="45729" marB="45729">
                    <a:noFill/>
                  </a:tcPr>
                </a:tc>
                <a:extLst>
                  <a:ext uri="{0D108BD9-81ED-4DB2-BD59-A6C34878D82A}">
                    <a16:rowId xmlns:a16="http://schemas.microsoft.com/office/drawing/2014/main" val="10008"/>
                  </a:ext>
                </a:extLst>
              </a:tr>
              <a:tr h="373207">
                <a:tc>
                  <a:txBody>
                    <a:bodyPr/>
                    <a:lstStyle/>
                    <a:p>
                      <a:r>
                        <a:rPr lang="en-US" altLang="zh-TW" sz="1800" dirty="0">
                          <a:solidFill>
                            <a:schemeClr val="bg1"/>
                          </a:solidFill>
                        </a:rPr>
                        <a:t>Sleep current:</a:t>
                      </a:r>
                      <a:endParaRPr lang="zh-TW" altLang="en-US" sz="1800" dirty="0">
                        <a:solidFill>
                          <a:schemeClr val="bg1"/>
                        </a:solidFill>
                      </a:endParaRPr>
                    </a:p>
                  </a:txBody>
                  <a:tcPr marL="91445" marR="91445" marT="45729" marB="45729">
                    <a:noFill/>
                  </a:tcPr>
                </a:tc>
                <a:tc>
                  <a:txBody>
                    <a:bodyPr/>
                    <a:lstStyle/>
                    <a:p>
                      <a:r>
                        <a:rPr lang="en-US" altLang="zh-TW" sz="1800" dirty="0">
                          <a:solidFill>
                            <a:schemeClr val="bg1"/>
                          </a:solidFill>
                        </a:rPr>
                        <a:t>~ 1</a:t>
                      </a:r>
                      <a:r>
                        <a:rPr lang="el-GR" altLang="zh-TW" sz="1800" dirty="0">
                          <a:solidFill>
                            <a:schemeClr val="bg1"/>
                          </a:solidFill>
                        </a:rPr>
                        <a:t>μ</a:t>
                      </a:r>
                      <a:r>
                        <a:rPr lang="en-US" altLang="zh-TW" sz="1800" dirty="0">
                          <a:solidFill>
                            <a:schemeClr val="bg1"/>
                          </a:solidFill>
                        </a:rPr>
                        <a:t>A</a:t>
                      </a:r>
                      <a:endParaRPr lang="zh-TW" altLang="en-US" sz="1800" dirty="0">
                        <a:solidFill>
                          <a:schemeClr val="bg1"/>
                        </a:solidFill>
                      </a:endParaRPr>
                    </a:p>
                  </a:txBody>
                  <a:tcPr marL="91445" marR="91445" marT="45729" marB="45729">
                    <a:noFill/>
                  </a:tcPr>
                </a:tc>
                <a:extLst>
                  <a:ext uri="{0D108BD9-81ED-4DB2-BD59-A6C34878D82A}">
                    <a16:rowId xmlns:a16="http://schemas.microsoft.com/office/drawing/2014/main" val="10009"/>
                  </a:ext>
                </a:extLst>
              </a:tr>
              <a:tr h="373207">
                <a:tc>
                  <a:txBody>
                    <a:bodyPr/>
                    <a:lstStyle/>
                    <a:p>
                      <a:r>
                        <a:rPr lang="en-US" altLang="zh-TW" sz="1800" dirty="0">
                          <a:solidFill>
                            <a:schemeClr val="bg1"/>
                          </a:solidFill>
                        </a:rPr>
                        <a:t>Modes:</a:t>
                      </a:r>
                      <a:endParaRPr lang="zh-TW" altLang="en-US" sz="1800" dirty="0">
                        <a:solidFill>
                          <a:schemeClr val="bg1"/>
                        </a:solidFill>
                      </a:endParaRPr>
                    </a:p>
                  </a:txBody>
                  <a:tcPr marL="91445" marR="91445" marT="45729" marB="45729">
                    <a:noFill/>
                  </a:tcPr>
                </a:tc>
                <a:tc>
                  <a:txBody>
                    <a:bodyPr/>
                    <a:lstStyle/>
                    <a:p>
                      <a:r>
                        <a:rPr lang="en-US" altLang="zh-TW" sz="1800" dirty="0">
                          <a:solidFill>
                            <a:schemeClr val="bg1"/>
                          </a:solidFill>
                        </a:rPr>
                        <a:t>Broadcast, Connection, Event Data Models,</a:t>
                      </a:r>
                      <a:r>
                        <a:rPr lang="en-US" altLang="zh-TW" sz="1800" baseline="0" dirty="0">
                          <a:solidFill>
                            <a:schemeClr val="bg1"/>
                          </a:solidFill>
                        </a:rPr>
                        <a:t> Reads, Writes</a:t>
                      </a:r>
                      <a:endParaRPr lang="zh-TW" altLang="en-US" sz="1800" dirty="0">
                        <a:solidFill>
                          <a:schemeClr val="bg1"/>
                        </a:solidFill>
                      </a:endParaRPr>
                    </a:p>
                  </a:txBody>
                  <a:tcPr marL="91445" marR="91445" marT="45729" marB="45729">
                    <a:no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03059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67560E-4FFC-450D-A4CC-53CE10AC75F4}"/>
              </a:ext>
            </a:extLst>
          </p:cNvPr>
          <p:cNvSpPr>
            <a:spLocks noGrp="1"/>
          </p:cNvSpPr>
          <p:nvPr>
            <p:ph idx="1"/>
          </p:nvPr>
        </p:nvSpPr>
        <p:spPr/>
        <p:txBody>
          <a:bodyPr>
            <a:normAutofit/>
          </a:bodyPr>
          <a:lstStyle/>
          <a:p>
            <a:pPr algn="just"/>
            <a:r>
              <a:rPr lang="en-US" sz="2400" b="0" i="0" dirty="0">
                <a:solidFill>
                  <a:schemeClr val="bg1"/>
                </a:solidFill>
                <a:effectLst/>
              </a:rPr>
              <a:t>Latency measures delay. Delay is simply the time taken for a data packet to reach its destination after being sent. We measure network latency as round trips, although it may sometimes be measured in one-way trips.</a:t>
            </a:r>
            <a:endParaRPr lang="en-US" sz="2400" dirty="0">
              <a:solidFill>
                <a:schemeClr val="bg1"/>
              </a:solidFill>
            </a:endParaRPr>
          </a:p>
        </p:txBody>
      </p:sp>
      <p:pic>
        <p:nvPicPr>
          <p:cNvPr id="1026" name="Picture 2">
            <a:extLst>
              <a:ext uri="{FF2B5EF4-FFF2-40B4-BE49-F238E27FC236}">
                <a16:creationId xmlns:a16="http://schemas.microsoft.com/office/drawing/2014/main" id="{7831DD0C-235E-4A25-A86D-37D2F0D81B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3300413"/>
            <a:ext cx="5943600" cy="2876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28130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7061</TotalTime>
  <Words>1180</Words>
  <Application>Microsoft Office PowerPoint</Application>
  <PresentationFormat>Widescreen</PresentationFormat>
  <Paragraphs>211</Paragraphs>
  <Slides>27</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UFCFVK-15-2  Internet of Things</vt:lpstr>
      <vt:lpstr>Bluetooth Low Energy (4.x and 5.0)</vt:lpstr>
      <vt:lpstr>PowerPoint Presentation</vt:lpstr>
      <vt:lpstr>Short range wireless application areas</vt:lpstr>
      <vt:lpstr>PowerPoint Presentation</vt:lpstr>
      <vt:lpstr>What is Bluetooth LE</vt:lpstr>
      <vt:lpstr>Basic Concepts of Bluetooth LE</vt:lpstr>
      <vt:lpstr>Bluetooth low energy factsheet 1</vt:lpstr>
      <vt:lpstr>PowerPoint Presentation</vt:lpstr>
      <vt:lpstr>Bluetooth low energy factsheet 3</vt:lpstr>
      <vt:lpstr>Designed for exposing state</vt:lpstr>
      <vt:lpstr>Bluetooth Low Energy Architecture</vt:lpstr>
      <vt:lpstr>PowerPoint Presentation</vt:lpstr>
      <vt:lpstr>PowerPoint Presentation</vt:lpstr>
      <vt:lpstr>PowerPoint Presentation</vt:lpstr>
      <vt:lpstr>Device Modes</vt:lpstr>
      <vt:lpstr>Device Modes</vt:lpstr>
      <vt:lpstr>PowerPoint Presentation</vt:lpstr>
      <vt:lpstr>PowerPoint Presentation</vt:lpstr>
      <vt:lpstr>Physical Layer</vt:lpstr>
      <vt:lpstr>Physical Channels</vt:lpstr>
      <vt:lpstr>Physical Channels</vt:lpstr>
      <vt:lpstr>Link Layer</vt:lpstr>
      <vt:lpstr>Advertising</vt:lpstr>
      <vt:lpstr>Data transactions</vt:lpstr>
      <vt:lpstr>Link Layer Connection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Benedict Gaster</dc:creator>
  <cp:lastModifiedBy>Ramchand Vedaiyan</cp:lastModifiedBy>
  <cp:revision>148</cp:revision>
  <dcterms:created xsi:type="dcterms:W3CDTF">2017-09-25T09:27:52Z</dcterms:created>
  <dcterms:modified xsi:type="dcterms:W3CDTF">2022-11-21T12:43:52Z</dcterms:modified>
</cp:coreProperties>
</file>